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47"/>
  </p:notesMasterIdLst>
  <p:handoutMasterIdLst>
    <p:handoutMasterId r:id="rId48"/>
  </p:handoutMasterIdLst>
  <p:sldIdLst>
    <p:sldId id="256" r:id="rId2"/>
    <p:sldId id="371" r:id="rId3"/>
    <p:sldId id="352" r:id="rId4"/>
    <p:sldId id="345" r:id="rId5"/>
    <p:sldId id="374" r:id="rId6"/>
    <p:sldId id="372" r:id="rId7"/>
    <p:sldId id="260" r:id="rId8"/>
    <p:sldId id="261" r:id="rId9"/>
    <p:sldId id="373" r:id="rId10"/>
    <p:sldId id="295" r:id="rId11"/>
    <p:sldId id="377" r:id="rId12"/>
    <p:sldId id="378" r:id="rId13"/>
    <p:sldId id="379" r:id="rId14"/>
    <p:sldId id="376" r:id="rId15"/>
    <p:sldId id="297" r:id="rId16"/>
    <p:sldId id="298" r:id="rId17"/>
    <p:sldId id="386" r:id="rId18"/>
    <p:sldId id="397" r:id="rId19"/>
    <p:sldId id="387" r:id="rId20"/>
    <p:sldId id="390" r:id="rId21"/>
    <p:sldId id="388" r:id="rId22"/>
    <p:sldId id="391" r:id="rId23"/>
    <p:sldId id="319" r:id="rId24"/>
    <p:sldId id="308" r:id="rId25"/>
    <p:sldId id="309" r:id="rId26"/>
    <p:sldId id="399" r:id="rId27"/>
    <p:sldId id="310" r:id="rId28"/>
    <p:sldId id="311" r:id="rId29"/>
    <p:sldId id="312" r:id="rId30"/>
    <p:sldId id="325" r:id="rId31"/>
    <p:sldId id="313" r:id="rId32"/>
    <p:sldId id="395" r:id="rId33"/>
    <p:sldId id="394" r:id="rId34"/>
    <p:sldId id="393" r:id="rId35"/>
    <p:sldId id="364" r:id="rId36"/>
    <p:sldId id="354" r:id="rId37"/>
    <p:sldId id="355" r:id="rId38"/>
    <p:sldId id="356" r:id="rId39"/>
    <p:sldId id="365" r:id="rId40"/>
    <p:sldId id="357" r:id="rId41"/>
    <p:sldId id="358" r:id="rId42"/>
    <p:sldId id="359" r:id="rId43"/>
    <p:sldId id="361" r:id="rId44"/>
    <p:sldId id="362" r:id="rId45"/>
    <p:sldId id="400" r:id="rId46"/>
  </p:sldIdLst>
  <p:sldSz cx="12192000" cy="6858000"/>
  <p:notesSz cx="7023100" cy="93091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ianmeng Li" initials="QL" lastIdx="1" clrIdx="0">
    <p:extLst>
      <p:ext uri="{19B8F6BF-5375-455C-9EA6-DF929625EA0E}">
        <p15:presenceInfo xmlns:p15="http://schemas.microsoft.com/office/powerpoint/2012/main" userId="S-1-5-21-2808680614-1317938522-479626105-4161" providerId="AD"/>
      </p:ext>
    </p:extLst>
  </p:cmAuthor>
  <p:cmAuthor id="2" name="Karen Johnson" initials="KJ" lastIdx="11" clrIdx="1">
    <p:extLst>
      <p:ext uri="{19B8F6BF-5375-455C-9EA6-DF929625EA0E}">
        <p15:presenceInfo xmlns:p15="http://schemas.microsoft.com/office/powerpoint/2012/main" userId="S-1-5-21-2808680614-1317938522-479626105-181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1920"/>
    <a:srgbClr val="FDAE63"/>
    <a:srgbClr val="FEAC69"/>
    <a:srgbClr val="ED3B48"/>
    <a:srgbClr val="D2232A"/>
    <a:srgbClr val="F05252"/>
    <a:srgbClr val="2177B6"/>
    <a:srgbClr val="848381"/>
    <a:srgbClr val="8C8681"/>
    <a:srgbClr val="7473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12" autoAdjust="0"/>
    <p:restoredTop sz="96433" autoAdjust="0"/>
  </p:normalViewPr>
  <p:slideViewPr>
    <p:cSldViewPr>
      <p:cViewPr varScale="1">
        <p:scale>
          <a:sx n="116" d="100"/>
          <a:sy n="116" d="100"/>
        </p:scale>
        <p:origin x="570" y="108"/>
      </p:cViewPr>
      <p:guideLst>
        <p:guide orient="horz" pos="427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Y_Ma2\AppData\Local\Microsoft\Windows\Temporary%20Internet%20Files\Content.Outlook\PWYW5J2L\2005-2016%20AL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4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Crashes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4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Sheet1!$F$19</c:f>
              <c:strCache>
                <c:ptCount val="1"/>
                <c:pt idx="0">
                  <c:v>Ped and Bike Crashes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Sheet1!$E$20:$E$31</c:f>
              <c:strCach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 (Before Aug 1st)</c:v>
                </c:pt>
              </c:strCache>
            </c:strRef>
          </c:cat>
          <c:val>
            <c:numRef>
              <c:f>Sheet1!$F$20:$F$31</c:f>
              <c:numCache>
                <c:formatCode>General</c:formatCode>
                <c:ptCount val="12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0</c:v>
                </c:pt>
                <c:pt idx="7">
                  <c:v>1</c:v>
                </c:pt>
                <c:pt idx="8">
                  <c:v>3</c:v>
                </c:pt>
                <c:pt idx="9">
                  <c:v>1</c:v>
                </c:pt>
                <c:pt idx="10">
                  <c:v>2</c:v>
                </c:pt>
                <c:pt idx="11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Sheet1!$G$19</c:f>
              <c:strCache>
                <c:ptCount val="1"/>
                <c:pt idx="0">
                  <c:v>Other Crashes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Sheet1!$E$20:$E$31</c:f>
              <c:strCache>
                <c:ptCount val="12"/>
                <c:pt idx="0">
                  <c:v>2005</c:v>
                </c:pt>
                <c:pt idx="1">
                  <c:v>2006</c:v>
                </c:pt>
                <c:pt idx="2">
                  <c:v>2007</c:v>
                </c:pt>
                <c:pt idx="3">
                  <c:v>2008</c:v>
                </c:pt>
                <c:pt idx="4">
                  <c:v>2009</c:v>
                </c:pt>
                <c:pt idx="5">
                  <c:v>2010</c:v>
                </c:pt>
                <c:pt idx="6">
                  <c:v>2011</c:v>
                </c:pt>
                <c:pt idx="7">
                  <c:v>2012</c:v>
                </c:pt>
                <c:pt idx="8">
                  <c:v>2013</c:v>
                </c:pt>
                <c:pt idx="9">
                  <c:v>2014</c:v>
                </c:pt>
                <c:pt idx="10">
                  <c:v>2015</c:v>
                </c:pt>
                <c:pt idx="11">
                  <c:v>2016 (Before Aug 1st)</c:v>
                </c:pt>
              </c:strCache>
            </c:strRef>
          </c:cat>
          <c:val>
            <c:numRef>
              <c:f>Sheet1!$G$20:$G$31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4</c:v>
                </c:pt>
                <c:pt idx="4">
                  <c:v>4</c:v>
                </c:pt>
                <c:pt idx="5">
                  <c:v>5</c:v>
                </c:pt>
                <c:pt idx="6">
                  <c:v>2</c:v>
                </c:pt>
                <c:pt idx="7">
                  <c:v>3</c:v>
                </c:pt>
                <c:pt idx="8">
                  <c:v>5</c:v>
                </c:pt>
                <c:pt idx="9">
                  <c:v>3</c:v>
                </c:pt>
                <c:pt idx="10">
                  <c:v>5</c:v>
                </c:pt>
                <c:pt idx="11">
                  <c:v>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24505904"/>
        <c:axId val="324506296"/>
      </c:barChart>
      <c:catAx>
        <c:axId val="3245059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506296"/>
        <c:crosses val="autoZero"/>
        <c:auto val="1"/>
        <c:lblAlgn val="ctr"/>
        <c:lblOffset val="100"/>
        <c:noMultiLvlLbl val="0"/>
      </c:catAx>
      <c:valAx>
        <c:axId val="324506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4505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7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E72F53-7748-4626-BDF1-47998629D34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24BFEB-82B4-4065-9CEB-A7B11566356D}">
      <dgm:prSet phldrT="[Text]" custT="1"/>
      <dgm:spPr>
        <a:ln w="76200">
          <a:solidFill>
            <a:schemeClr val="accent1"/>
          </a:solidFill>
        </a:ln>
      </dgm:spPr>
      <dgm:t>
        <a:bodyPr/>
        <a:lstStyle/>
        <a:p>
          <a:r>
            <a:rPr lang="en-US" sz="1600" dirty="0" smtClean="0"/>
            <a:t>Gather Background Information</a:t>
          </a:r>
          <a:endParaRPr lang="en-US" sz="1600" dirty="0"/>
        </a:p>
      </dgm:t>
    </dgm:pt>
    <dgm:pt modelId="{64AF7851-063D-452C-8A08-39D8FE099F25}" type="parTrans" cxnId="{1F649435-91D8-41D3-AEBE-EAEC8D699610}">
      <dgm:prSet/>
      <dgm:spPr/>
      <dgm:t>
        <a:bodyPr/>
        <a:lstStyle/>
        <a:p>
          <a:endParaRPr lang="en-US" sz="1600"/>
        </a:p>
      </dgm:t>
    </dgm:pt>
    <dgm:pt modelId="{322557FF-27D7-4863-BDF3-3556D3AC215A}" type="sibTrans" cxnId="{1F649435-91D8-41D3-AEBE-EAEC8D699610}">
      <dgm:prSet custT="1"/>
      <dgm:spPr/>
      <dgm:t>
        <a:bodyPr/>
        <a:lstStyle/>
        <a:p>
          <a:endParaRPr lang="en-US" sz="1600"/>
        </a:p>
      </dgm:t>
    </dgm:pt>
    <dgm:pt modelId="{9D3DCAB1-D093-4D68-AC3E-A391DC91B0B8}">
      <dgm:prSet phldrT="[Text]" custT="1"/>
      <dgm:spPr>
        <a:solidFill>
          <a:schemeClr val="accent4"/>
        </a:solidFill>
        <a:ln w="76200">
          <a:solidFill>
            <a:schemeClr val="accent1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Share Ideas with Borough Office + Capital Planning + Urban Design</a:t>
          </a:r>
          <a:endParaRPr lang="en-US" sz="1600" dirty="0">
            <a:solidFill>
              <a:schemeClr val="tx1"/>
            </a:solidFill>
          </a:endParaRPr>
        </a:p>
      </dgm:t>
    </dgm:pt>
    <dgm:pt modelId="{DD6D4E6D-E091-46AF-B0E1-8836C971E6B8}" type="parTrans" cxnId="{2BA1D064-2289-4248-8729-0FE7D688F811}">
      <dgm:prSet/>
      <dgm:spPr/>
      <dgm:t>
        <a:bodyPr/>
        <a:lstStyle/>
        <a:p>
          <a:endParaRPr lang="en-US" sz="1600"/>
        </a:p>
      </dgm:t>
    </dgm:pt>
    <dgm:pt modelId="{97209349-DEE8-41CE-9702-5B8926D5626C}" type="sibTrans" cxnId="{2BA1D064-2289-4248-8729-0FE7D688F811}">
      <dgm:prSet custT="1"/>
      <dgm:spPr/>
      <dgm:t>
        <a:bodyPr/>
        <a:lstStyle/>
        <a:p>
          <a:endParaRPr lang="en-US" sz="1600"/>
        </a:p>
      </dgm:t>
    </dgm:pt>
    <dgm:pt modelId="{6559256B-B6C2-4EF6-AD46-61DF2D589E76}">
      <dgm:prSet phldrT="[Text]" custT="1"/>
      <dgm:spPr>
        <a:noFill/>
        <a:ln w="76200">
          <a:solidFill>
            <a:schemeClr val="accent1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Implementations</a:t>
          </a:r>
          <a:endParaRPr lang="en-US" sz="1600" dirty="0">
            <a:solidFill>
              <a:schemeClr val="tx1"/>
            </a:solidFill>
          </a:endParaRPr>
        </a:p>
      </dgm:t>
    </dgm:pt>
    <dgm:pt modelId="{4CEA98F9-A4F3-4286-86E2-39CBC5970245}" type="parTrans" cxnId="{2C0D0140-7E6E-4CAA-9C25-823DF2E11821}">
      <dgm:prSet/>
      <dgm:spPr/>
      <dgm:t>
        <a:bodyPr/>
        <a:lstStyle/>
        <a:p>
          <a:endParaRPr lang="en-US" sz="1600"/>
        </a:p>
      </dgm:t>
    </dgm:pt>
    <dgm:pt modelId="{7AE157BD-0D46-4C39-AC0B-6CB71D0A37B1}" type="sibTrans" cxnId="{2C0D0140-7E6E-4CAA-9C25-823DF2E11821}">
      <dgm:prSet/>
      <dgm:spPr/>
      <dgm:t>
        <a:bodyPr/>
        <a:lstStyle/>
        <a:p>
          <a:endParaRPr lang="en-US" sz="1600"/>
        </a:p>
      </dgm:t>
    </dgm:pt>
    <dgm:pt modelId="{AF4DC499-7345-4FF5-877B-5F7743E4141E}">
      <dgm:prSet custT="1"/>
      <dgm:spPr>
        <a:ln w="76200">
          <a:solidFill>
            <a:schemeClr val="accent1"/>
          </a:solidFill>
        </a:ln>
      </dgm:spPr>
      <dgm:t>
        <a:bodyPr/>
        <a:lstStyle/>
        <a:p>
          <a:r>
            <a:rPr lang="en-US" sz="1600" dirty="0" smtClean="0"/>
            <a:t>Identify Issues and Opportunities</a:t>
          </a:r>
          <a:endParaRPr lang="en-US" sz="1600" dirty="0"/>
        </a:p>
      </dgm:t>
    </dgm:pt>
    <dgm:pt modelId="{0A7FD493-C6C1-4CCF-AD47-08A769420722}" type="parTrans" cxnId="{A863DF92-DBE8-4AA7-A692-054DEB0AE902}">
      <dgm:prSet/>
      <dgm:spPr/>
      <dgm:t>
        <a:bodyPr/>
        <a:lstStyle/>
        <a:p>
          <a:endParaRPr lang="en-US" sz="1600"/>
        </a:p>
      </dgm:t>
    </dgm:pt>
    <dgm:pt modelId="{AEC5A7B4-84C9-49C1-BAF6-C8694F0E0101}" type="sibTrans" cxnId="{A863DF92-DBE8-4AA7-A692-054DEB0AE902}">
      <dgm:prSet custT="1"/>
      <dgm:spPr/>
      <dgm:t>
        <a:bodyPr/>
        <a:lstStyle/>
        <a:p>
          <a:endParaRPr lang="en-US" sz="1600"/>
        </a:p>
      </dgm:t>
    </dgm:pt>
    <dgm:pt modelId="{EDDE36DE-660C-4838-B847-4992014C2300}">
      <dgm:prSet custT="1"/>
      <dgm:spPr>
        <a:solidFill>
          <a:schemeClr val="bg1"/>
        </a:solidFill>
        <a:ln w="76200">
          <a:solidFill>
            <a:schemeClr val="accent1"/>
          </a:solidFill>
        </a:ln>
      </dgm:spPr>
      <dgm:t>
        <a:bodyPr/>
        <a:lstStyle/>
        <a:p>
          <a:r>
            <a:rPr lang="en-US" sz="1600" dirty="0" smtClean="0">
              <a:solidFill>
                <a:schemeClr val="tx1"/>
              </a:solidFill>
            </a:rPr>
            <a:t>Develop </a:t>
          </a:r>
          <a:r>
            <a:rPr lang="en-US" sz="1600" smtClean="0">
              <a:solidFill>
                <a:schemeClr val="tx1"/>
              </a:solidFill>
            </a:rPr>
            <a:t>Capital Strategies with Capital Agencies</a:t>
          </a:r>
          <a:endParaRPr lang="en-US" sz="1600" dirty="0">
            <a:solidFill>
              <a:schemeClr val="tx1"/>
            </a:solidFill>
          </a:endParaRPr>
        </a:p>
      </dgm:t>
    </dgm:pt>
    <dgm:pt modelId="{DD184FC9-D1A6-4828-9AD0-391138A4FCE9}" type="parTrans" cxnId="{EDC6A1BD-8C7B-4C23-A16E-474C5546605B}">
      <dgm:prSet/>
      <dgm:spPr/>
      <dgm:t>
        <a:bodyPr/>
        <a:lstStyle/>
        <a:p>
          <a:endParaRPr lang="en-US" sz="1600"/>
        </a:p>
      </dgm:t>
    </dgm:pt>
    <dgm:pt modelId="{546DAD1F-BA47-4192-86A3-17148209A927}" type="sibTrans" cxnId="{EDC6A1BD-8C7B-4C23-A16E-474C5546605B}">
      <dgm:prSet custT="1"/>
      <dgm:spPr/>
      <dgm:t>
        <a:bodyPr/>
        <a:lstStyle/>
        <a:p>
          <a:endParaRPr lang="en-US" sz="1200"/>
        </a:p>
      </dgm:t>
    </dgm:pt>
    <dgm:pt modelId="{5AD5FC95-2719-4C63-B14D-4575B1E977E1}" type="pres">
      <dgm:prSet presAssocID="{67E72F53-7748-4626-BDF1-47998629D34B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3ADF348-18CB-460B-898C-CA0D30032AC2}" type="pres">
      <dgm:prSet presAssocID="{DA24BFEB-82B4-4065-9CEB-A7B1156635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01C346-D3D4-4740-B736-4A413F5F6F80}" type="pres">
      <dgm:prSet presAssocID="{322557FF-27D7-4863-BDF3-3556D3AC215A}" presName="sibTrans" presStyleLbl="sibTrans2D1" presStyleIdx="0" presStyleCnt="4"/>
      <dgm:spPr/>
      <dgm:t>
        <a:bodyPr/>
        <a:lstStyle/>
        <a:p>
          <a:endParaRPr lang="en-US"/>
        </a:p>
      </dgm:t>
    </dgm:pt>
    <dgm:pt modelId="{3618FD18-54D4-418B-B0F7-7356B1A685F1}" type="pres">
      <dgm:prSet presAssocID="{322557FF-27D7-4863-BDF3-3556D3AC215A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B7081D4-BBE3-4397-8368-1793C11BF33A}" type="pres">
      <dgm:prSet presAssocID="{AF4DC499-7345-4FF5-877B-5F7743E4141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73A01F-3A67-41D6-910F-EA33A053EFB4}" type="pres">
      <dgm:prSet presAssocID="{AEC5A7B4-84C9-49C1-BAF6-C8694F0E0101}" presName="sibTrans" presStyleLbl="sibTrans2D1" presStyleIdx="1" presStyleCnt="4"/>
      <dgm:spPr/>
      <dgm:t>
        <a:bodyPr/>
        <a:lstStyle/>
        <a:p>
          <a:endParaRPr lang="en-US"/>
        </a:p>
      </dgm:t>
    </dgm:pt>
    <dgm:pt modelId="{A8706977-0230-4ADA-9A3C-077ED40101FB}" type="pres">
      <dgm:prSet presAssocID="{AEC5A7B4-84C9-49C1-BAF6-C8694F0E0101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7D512526-D75D-487D-BEBC-AB6A6A867371}" type="pres">
      <dgm:prSet presAssocID="{9D3DCAB1-D093-4D68-AC3E-A391DC91B0B8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127E4C-7A58-4EBD-8860-5B5EF12BA698}" type="pres">
      <dgm:prSet presAssocID="{97209349-DEE8-41CE-9702-5B8926D5626C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0F29F03-4AA2-4508-8F0A-B15B22724098}" type="pres">
      <dgm:prSet presAssocID="{97209349-DEE8-41CE-9702-5B8926D5626C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02B70983-F108-473E-8D3C-D025FD4E5DCC}" type="pres">
      <dgm:prSet presAssocID="{EDDE36DE-660C-4838-B847-4992014C2300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BA3A9-C4F0-49DA-8B0D-B3FE023DF9AF}" type="pres">
      <dgm:prSet presAssocID="{546DAD1F-BA47-4192-86A3-17148209A927}" presName="sibTrans" presStyleLbl="sibTrans2D1" presStyleIdx="3" presStyleCnt="4"/>
      <dgm:spPr/>
      <dgm:t>
        <a:bodyPr/>
        <a:lstStyle/>
        <a:p>
          <a:endParaRPr lang="en-US"/>
        </a:p>
      </dgm:t>
    </dgm:pt>
    <dgm:pt modelId="{56C7BDD7-7019-4821-B430-5458651B19AD}" type="pres">
      <dgm:prSet presAssocID="{546DAD1F-BA47-4192-86A3-17148209A927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3EFF2FFF-2703-4BEF-99B0-07A28BC08BC1}" type="pres">
      <dgm:prSet presAssocID="{6559256B-B6C2-4EF6-AD46-61DF2D589E7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0ACCA9E-4435-4783-A465-5BF9CC95F69F}" type="presOf" srcId="{97209349-DEE8-41CE-9702-5B8926D5626C}" destId="{D8127E4C-7A58-4EBD-8860-5B5EF12BA698}" srcOrd="0" destOrd="0" presId="urn:microsoft.com/office/officeart/2005/8/layout/process1"/>
    <dgm:cxn modelId="{8543E880-444D-4BBB-B708-12CDA16E38C2}" type="presOf" srcId="{6559256B-B6C2-4EF6-AD46-61DF2D589E76}" destId="{3EFF2FFF-2703-4BEF-99B0-07A28BC08BC1}" srcOrd="0" destOrd="0" presId="urn:microsoft.com/office/officeart/2005/8/layout/process1"/>
    <dgm:cxn modelId="{2529C69C-89DD-45AB-ABA9-512C9905C494}" type="presOf" srcId="{AF4DC499-7345-4FF5-877B-5F7743E4141E}" destId="{DB7081D4-BBE3-4397-8368-1793C11BF33A}" srcOrd="0" destOrd="0" presId="urn:microsoft.com/office/officeart/2005/8/layout/process1"/>
    <dgm:cxn modelId="{9361B30C-DE32-40C7-855E-DEBE09BFBE33}" type="presOf" srcId="{AEC5A7B4-84C9-49C1-BAF6-C8694F0E0101}" destId="{A8706977-0230-4ADA-9A3C-077ED40101FB}" srcOrd="1" destOrd="0" presId="urn:microsoft.com/office/officeart/2005/8/layout/process1"/>
    <dgm:cxn modelId="{2BA1D064-2289-4248-8729-0FE7D688F811}" srcId="{67E72F53-7748-4626-BDF1-47998629D34B}" destId="{9D3DCAB1-D093-4D68-AC3E-A391DC91B0B8}" srcOrd="2" destOrd="0" parTransId="{DD6D4E6D-E091-46AF-B0E1-8836C971E6B8}" sibTransId="{97209349-DEE8-41CE-9702-5B8926D5626C}"/>
    <dgm:cxn modelId="{A2AF0EB4-9411-4298-A837-D84037A8BAF4}" type="presOf" srcId="{546DAD1F-BA47-4192-86A3-17148209A927}" destId="{3F2BA3A9-C4F0-49DA-8B0D-B3FE023DF9AF}" srcOrd="0" destOrd="0" presId="urn:microsoft.com/office/officeart/2005/8/layout/process1"/>
    <dgm:cxn modelId="{8DEECC21-28D1-4F72-8A8B-B8879B230DF3}" type="presOf" srcId="{322557FF-27D7-4863-BDF3-3556D3AC215A}" destId="{EC01C346-D3D4-4740-B736-4A413F5F6F80}" srcOrd="0" destOrd="0" presId="urn:microsoft.com/office/officeart/2005/8/layout/process1"/>
    <dgm:cxn modelId="{1F649435-91D8-41D3-AEBE-EAEC8D699610}" srcId="{67E72F53-7748-4626-BDF1-47998629D34B}" destId="{DA24BFEB-82B4-4065-9CEB-A7B11566356D}" srcOrd="0" destOrd="0" parTransId="{64AF7851-063D-452C-8A08-39D8FE099F25}" sibTransId="{322557FF-27D7-4863-BDF3-3556D3AC215A}"/>
    <dgm:cxn modelId="{F95647CD-2F7C-4F8C-BAA5-264A5953BEF8}" type="presOf" srcId="{546DAD1F-BA47-4192-86A3-17148209A927}" destId="{56C7BDD7-7019-4821-B430-5458651B19AD}" srcOrd="1" destOrd="0" presId="urn:microsoft.com/office/officeart/2005/8/layout/process1"/>
    <dgm:cxn modelId="{A863DF92-DBE8-4AA7-A692-054DEB0AE902}" srcId="{67E72F53-7748-4626-BDF1-47998629D34B}" destId="{AF4DC499-7345-4FF5-877B-5F7743E4141E}" srcOrd="1" destOrd="0" parTransId="{0A7FD493-C6C1-4CCF-AD47-08A769420722}" sibTransId="{AEC5A7B4-84C9-49C1-BAF6-C8694F0E0101}"/>
    <dgm:cxn modelId="{613293E0-FA57-4AAE-BFEB-5F3287018D9E}" type="presOf" srcId="{97209349-DEE8-41CE-9702-5B8926D5626C}" destId="{30F29F03-4AA2-4508-8F0A-B15B22724098}" srcOrd="1" destOrd="0" presId="urn:microsoft.com/office/officeart/2005/8/layout/process1"/>
    <dgm:cxn modelId="{5754F865-5BBD-4423-8BBD-4B824D451E1B}" type="presOf" srcId="{67E72F53-7748-4626-BDF1-47998629D34B}" destId="{5AD5FC95-2719-4C63-B14D-4575B1E977E1}" srcOrd="0" destOrd="0" presId="urn:microsoft.com/office/officeart/2005/8/layout/process1"/>
    <dgm:cxn modelId="{CDD36921-8399-4FE8-B77F-EEF9100FE2DF}" type="presOf" srcId="{EDDE36DE-660C-4838-B847-4992014C2300}" destId="{02B70983-F108-473E-8D3C-D025FD4E5DCC}" srcOrd="0" destOrd="0" presId="urn:microsoft.com/office/officeart/2005/8/layout/process1"/>
    <dgm:cxn modelId="{25A0F2D9-6CA1-414B-BED0-5D79CF0F15D5}" type="presOf" srcId="{AEC5A7B4-84C9-49C1-BAF6-C8694F0E0101}" destId="{D473A01F-3A67-41D6-910F-EA33A053EFB4}" srcOrd="0" destOrd="0" presId="urn:microsoft.com/office/officeart/2005/8/layout/process1"/>
    <dgm:cxn modelId="{9FE65941-D2FD-480F-ABBE-B51AB81FE6FA}" type="presOf" srcId="{9D3DCAB1-D093-4D68-AC3E-A391DC91B0B8}" destId="{7D512526-D75D-487D-BEBC-AB6A6A867371}" srcOrd="0" destOrd="0" presId="urn:microsoft.com/office/officeart/2005/8/layout/process1"/>
    <dgm:cxn modelId="{CE50EE0F-19FC-4FC2-B179-4A6DBB78C194}" type="presOf" srcId="{DA24BFEB-82B4-4065-9CEB-A7B11566356D}" destId="{33ADF348-18CB-460B-898C-CA0D30032AC2}" srcOrd="0" destOrd="0" presId="urn:microsoft.com/office/officeart/2005/8/layout/process1"/>
    <dgm:cxn modelId="{2C0D0140-7E6E-4CAA-9C25-823DF2E11821}" srcId="{67E72F53-7748-4626-BDF1-47998629D34B}" destId="{6559256B-B6C2-4EF6-AD46-61DF2D589E76}" srcOrd="4" destOrd="0" parTransId="{4CEA98F9-A4F3-4286-86E2-39CBC5970245}" sibTransId="{7AE157BD-0D46-4C39-AC0B-6CB71D0A37B1}"/>
    <dgm:cxn modelId="{343312E2-FEEB-4777-9B4E-4DEBCCC90A41}" type="presOf" srcId="{322557FF-27D7-4863-BDF3-3556D3AC215A}" destId="{3618FD18-54D4-418B-B0F7-7356B1A685F1}" srcOrd="1" destOrd="0" presId="urn:microsoft.com/office/officeart/2005/8/layout/process1"/>
    <dgm:cxn modelId="{EDC6A1BD-8C7B-4C23-A16E-474C5546605B}" srcId="{67E72F53-7748-4626-BDF1-47998629D34B}" destId="{EDDE36DE-660C-4838-B847-4992014C2300}" srcOrd="3" destOrd="0" parTransId="{DD184FC9-D1A6-4828-9AD0-391138A4FCE9}" sibTransId="{546DAD1F-BA47-4192-86A3-17148209A927}"/>
    <dgm:cxn modelId="{C3A2602A-962E-4750-ACE0-B884C2FBC48B}" type="presParOf" srcId="{5AD5FC95-2719-4C63-B14D-4575B1E977E1}" destId="{33ADF348-18CB-460B-898C-CA0D30032AC2}" srcOrd="0" destOrd="0" presId="urn:microsoft.com/office/officeart/2005/8/layout/process1"/>
    <dgm:cxn modelId="{972E92D7-0C08-4D9A-8082-E98EF43AB259}" type="presParOf" srcId="{5AD5FC95-2719-4C63-B14D-4575B1E977E1}" destId="{EC01C346-D3D4-4740-B736-4A413F5F6F80}" srcOrd="1" destOrd="0" presId="urn:microsoft.com/office/officeart/2005/8/layout/process1"/>
    <dgm:cxn modelId="{FE7AE81A-CBDD-4C96-805A-35DC3FCF4C7B}" type="presParOf" srcId="{EC01C346-D3D4-4740-B736-4A413F5F6F80}" destId="{3618FD18-54D4-418B-B0F7-7356B1A685F1}" srcOrd="0" destOrd="0" presId="urn:microsoft.com/office/officeart/2005/8/layout/process1"/>
    <dgm:cxn modelId="{9BF06DC6-CE76-41D2-8DF3-52BE5C919C7A}" type="presParOf" srcId="{5AD5FC95-2719-4C63-B14D-4575B1E977E1}" destId="{DB7081D4-BBE3-4397-8368-1793C11BF33A}" srcOrd="2" destOrd="0" presId="urn:microsoft.com/office/officeart/2005/8/layout/process1"/>
    <dgm:cxn modelId="{0133238C-763B-4718-A411-8D376C12DDB0}" type="presParOf" srcId="{5AD5FC95-2719-4C63-B14D-4575B1E977E1}" destId="{D473A01F-3A67-41D6-910F-EA33A053EFB4}" srcOrd="3" destOrd="0" presId="urn:microsoft.com/office/officeart/2005/8/layout/process1"/>
    <dgm:cxn modelId="{8A31922E-47F7-41C3-8BCE-44F2E6BFA694}" type="presParOf" srcId="{D473A01F-3A67-41D6-910F-EA33A053EFB4}" destId="{A8706977-0230-4ADA-9A3C-077ED40101FB}" srcOrd="0" destOrd="0" presId="urn:microsoft.com/office/officeart/2005/8/layout/process1"/>
    <dgm:cxn modelId="{D0B5ACD6-030F-41AA-9A06-19B12A450661}" type="presParOf" srcId="{5AD5FC95-2719-4C63-B14D-4575B1E977E1}" destId="{7D512526-D75D-487D-BEBC-AB6A6A867371}" srcOrd="4" destOrd="0" presId="urn:microsoft.com/office/officeart/2005/8/layout/process1"/>
    <dgm:cxn modelId="{60438AE2-26BA-484F-AEED-054AFC2322D6}" type="presParOf" srcId="{5AD5FC95-2719-4C63-B14D-4575B1E977E1}" destId="{D8127E4C-7A58-4EBD-8860-5B5EF12BA698}" srcOrd="5" destOrd="0" presId="urn:microsoft.com/office/officeart/2005/8/layout/process1"/>
    <dgm:cxn modelId="{C960B15A-439E-4B29-A988-2038BB65014B}" type="presParOf" srcId="{D8127E4C-7A58-4EBD-8860-5B5EF12BA698}" destId="{30F29F03-4AA2-4508-8F0A-B15B22724098}" srcOrd="0" destOrd="0" presId="urn:microsoft.com/office/officeart/2005/8/layout/process1"/>
    <dgm:cxn modelId="{1E1129BE-85BD-4AAB-A544-0A3A65BBF460}" type="presParOf" srcId="{5AD5FC95-2719-4C63-B14D-4575B1E977E1}" destId="{02B70983-F108-473E-8D3C-D025FD4E5DCC}" srcOrd="6" destOrd="0" presId="urn:microsoft.com/office/officeart/2005/8/layout/process1"/>
    <dgm:cxn modelId="{0FE55C83-F114-4ED0-8619-F7798DB97BD9}" type="presParOf" srcId="{5AD5FC95-2719-4C63-B14D-4575B1E977E1}" destId="{3F2BA3A9-C4F0-49DA-8B0D-B3FE023DF9AF}" srcOrd="7" destOrd="0" presId="urn:microsoft.com/office/officeart/2005/8/layout/process1"/>
    <dgm:cxn modelId="{1B9903D5-92DF-49D4-BC04-D0624B54D58A}" type="presParOf" srcId="{3F2BA3A9-C4F0-49DA-8B0D-B3FE023DF9AF}" destId="{56C7BDD7-7019-4821-B430-5458651B19AD}" srcOrd="0" destOrd="0" presId="urn:microsoft.com/office/officeart/2005/8/layout/process1"/>
    <dgm:cxn modelId="{259E5E7F-2247-47CF-A896-7315737370C9}" type="presParOf" srcId="{5AD5FC95-2719-4C63-B14D-4575B1E977E1}" destId="{3EFF2FFF-2703-4BEF-99B0-07A28BC08BC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ADF348-18CB-460B-898C-CA0D30032AC2}">
      <dsp:nvSpPr>
        <dsp:cNvPr id="0" name=""/>
        <dsp:cNvSpPr/>
      </dsp:nvSpPr>
      <dsp:spPr>
        <a:xfrm>
          <a:off x="5695" y="1442540"/>
          <a:ext cx="1765758" cy="105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Gather Background Information</a:t>
          </a:r>
          <a:endParaRPr lang="en-US" sz="1600" kern="1200" dirty="0"/>
        </a:p>
      </dsp:txBody>
      <dsp:txXfrm>
        <a:off x="36725" y="1473570"/>
        <a:ext cx="1703698" cy="997395"/>
      </dsp:txXfrm>
    </dsp:sp>
    <dsp:sp modelId="{EC01C346-D3D4-4740-B736-4A413F5F6F80}">
      <dsp:nvSpPr>
        <dsp:cNvPr id="0" name=""/>
        <dsp:cNvSpPr/>
      </dsp:nvSpPr>
      <dsp:spPr>
        <a:xfrm>
          <a:off x="1948030" y="1753313"/>
          <a:ext cx="374340" cy="43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948030" y="1840895"/>
        <a:ext cx="262038" cy="262744"/>
      </dsp:txXfrm>
    </dsp:sp>
    <dsp:sp modelId="{DB7081D4-BBE3-4397-8368-1793C11BF33A}">
      <dsp:nvSpPr>
        <dsp:cNvPr id="0" name=""/>
        <dsp:cNvSpPr/>
      </dsp:nvSpPr>
      <dsp:spPr>
        <a:xfrm>
          <a:off x="2477758" y="1442540"/>
          <a:ext cx="1765758" cy="10594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Identify Issues and Opportunities</a:t>
          </a:r>
          <a:endParaRPr lang="en-US" sz="1600" kern="1200" dirty="0"/>
        </a:p>
      </dsp:txBody>
      <dsp:txXfrm>
        <a:off x="2508788" y="1473570"/>
        <a:ext cx="1703698" cy="997395"/>
      </dsp:txXfrm>
    </dsp:sp>
    <dsp:sp modelId="{D473A01F-3A67-41D6-910F-EA33A053EFB4}">
      <dsp:nvSpPr>
        <dsp:cNvPr id="0" name=""/>
        <dsp:cNvSpPr/>
      </dsp:nvSpPr>
      <dsp:spPr>
        <a:xfrm>
          <a:off x="4420092" y="1753313"/>
          <a:ext cx="374340" cy="43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4420092" y="1840895"/>
        <a:ext cx="262038" cy="262744"/>
      </dsp:txXfrm>
    </dsp:sp>
    <dsp:sp modelId="{7D512526-D75D-487D-BEBC-AB6A6A867371}">
      <dsp:nvSpPr>
        <dsp:cNvPr id="0" name=""/>
        <dsp:cNvSpPr/>
      </dsp:nvSpPr>
      <dsp:spPr>
        <a:xfrm>
          <a:off x="4949820" y="1442540"/>
          <a:ext cx="1765758" cy="1059455"/>
        </a:xfrm>
        <a:prstGeom prst="roundRect">
          <a:avLst>
            <a:gd name="adj" fmla="val 10000"/>
          </a:avLst>
        </a:prstGeom>
        <a:solidFill>
          <a:schemeClr val="accent4"/>
        </a:solidFill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Share Ideas with Borough Office + Capital Planning + Urban Design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4980850" y="1473570"/>
        <a:ext cx="1703698" cy="997395"/>
      </dsp:txXfrm>
    </dsp:sp>
    <dsp:sp modelId="{D8127E4C-7A58-4EBD-8860-5B5EF12BA698}">
      <dsp:nvSpPr>
        <dsp:cNvPr id="0" name=""/>
        <dsp:cNvSpPr/>
      </dsp:nvSpPr>
      <dsp:spPr>
        <a:xfrm>
          <a:off x="6892155" y="1753313"/>
          <a:ext cx="374340" cy="43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6892155" y="1840895"/>
        <a:ext cx="262038" cy="262744"/>
      </dsp:txXfrm>
    </dsp:sp>
    <dsp:sp modelId="{02B70983-F108-473E-8D3C-D025FD4E5DCC}">
      <dsp:nvSpPr>
        <dsp:cNvPr id="0" name=""/>
        <dsp:cNvSpPr/>
      </dsp:nvSpPr>
      <dsp:spPr>
        <a:xfrm>
          <a:off x="7421882" y="1442540"/>
          <a:ext cx="1765758" cy="1059455"/>
        </a:xfrm>
        <a:prstGeom prst="roundRect">
          <a:avLst>
            <a:gd name="adj" fmla="val 10000"/>
          </a:avLst>
        </a:prstGeom>
        <a:solidFill>
          <a:schemeClr val="bg1"/>
        </a:solidFill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Develop </a:t>
          </a:r>
          <a:r>
            <a:rPr lang="en-US" sz="1600" kern="1200" smtClean="0">
              <a:solidFill>
                <a:schemeClr val="tx1"/>
              </a:solidFill>
            </a:rPr>
            <a:t>Capital Strategies with Capital Agencies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7452912" y="1473570"/>
        <a:ext cx="1703698" cy="997395"/>
      </dsp:txXfrm>
    </dsp:sp>
    <dsp:sp modelId="{3F2BA3A9-C4F0-49DA-8B0D-B3FE023DF9AF}">
      <dsp:nvSpPr>
        <dsp:cNvPr id="0" name=""/>
        <dsp:cNvSpPr/>
      </dsp:nvSpPr>
      <dsp:spPr>
        <a:xfrm>
          <a:off x="9364217" y="1753313"/>
          <a:ext cx="374340" cy="43790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9364217" y="1840895"/>
        <a:ext cx="262038" cy="262744"/>
      </dsp:txXfrm>
    </dsp:sp>
    <dsp:sp modelId="{3EFF2FFF-2703-4BEF-99B0-07A28BC08BC1}">
      <dsp:nvSpPr>
        <dsp:cNvPr id="0" name=""/>
        <dsp:cNvSpPr/>
      </dsp:nvSpPr>
      <dsp:spPr>
        <a:xfrm>
          <a:off x="9893945" y="1442540"/>
          <a:ext cx="1765758" cy="1059455"/>
        </a:xfrm>
        <a:prstGeom prst="roundRect">
          <a:avLst>
            <a:gd name="adj" fmla="val 10000"/>
          </a:avLst>
        </a:prstGeom>
        <a:noFill/>
        <a:ln w="762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</a:rPr>
            <a:t>Implementations</a:t>
          </a:r>
          <a:endParaRPr lang="en-US" sz="1600" kern="1200" dirty="0">
            <a:solidFill>
              <a:schemeClr val="tx1"/>
            </a:solidFill>
          </a:endParaRPr>
        </a:p>
      </dsp:txBody>
      <dsp:txXfrm>
        <a:off x="9924975" y="1473570"/>
        <a:ext cx="1703698" cy="9973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" y="8"/>
            <a:ext cx="3043343" cy="467072"/>
          </a:xfrm>
          <a:prstGeom prst="rect">
            <a:avLst/>
          </a:prstGeom>
        </p:spPr>
        <p:txBody>
          <a:bodyPr vert="horz" lIns="93248" tIns="46624" rIns="93248" bIns="4662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140" y="8"/>
            <a:ext cx="3043343" cy="467072"/>
          </a:xfrm>
          <a:prstGeom prst="rect">
            <a:avLst/>
          </a:prstGeom>
        </p:spPr>
        <p:txBody>
          <a:bodyPr vert="horz" lIns="93248" tIns="46624" rIns="93248" bIns="46624" rtlCol="0"/>
          <a:lstStyle>
            <a:lvl1pPr algn="r">
              <a:defRPr sz="1200"/>
            </a:lvl1pPr>
          </a:lstStyle>
          <a:p>
            <a:fld id="{2CD973F8-7566-4122-9CC8-9685979BC576}" type="datetimeFigureOut">
              <a:rPr lang="en-US" smtClean="0"/>
              <a:t>12/18/2016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8" y="8842039"/>
            <a:ext cx="3043343" cy="467071"/>
          </a:xfrm>
          <a:prstGeom prst="rect">
            <a:avLst/>
          </a:prstGeom>
        </p:spPr>
        <p:txBody>
          <a:bodyPr vert="horz" lIns="93248" tIns="46624" rIns="93248" bIns="4662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140" y="8842039"/>
            <a:ext cx="3043343" cy="467071"/>
          </a:xfrm>
          <a:prstGeom prst="rect">
            <a:avLst/>
          </a:prstGeom>
        </p:spPr>
        <p:txBody>
          <a:bodyPr vert="horz" lIns="93248" tIns="46624" rIns="93248" bIns="46624" rtlCol="0" anchor="b"/>
          <a:lstStyle>
            <a:lvl1pPr algn="r">
              <a:defRPr sz="1200"/>
            </a:lvl1pPr>
          </a:lstStyle>
          <a:p>
            <a:fld id="{2070F437-B8B3-4E3B-803A-1A052278222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17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8" y="8"/>
            <a:ext cx="3043649" cy="466379"/>
          </a:xfrm>
          <a:prstGeom prst="rect">
            <a:avLst/>
          </a:prstGeom>
        </p:spPr>
        <p:txBody>
          <a:bodyPr vert="horz" lIns="88213" tIns="44106" rIns="88213" bIns="44106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7936" y="8"/>
            <a:ext cx="3043649" cy="466379"/>
          </a:xfrm>
          <a:prstGeom prst="rect">
            <a:avLst/>
          </a:prstGeom>
        </p:spPr>
        <p:txBody>
          <a:bodyPr vert="horz" lIns="88213" tIns="44106" rIns="88213" bIns="44106" rtlCol="0"/>
          <a:lstStyle>
            <a:lvl1pPr algn="r">
              <a:defRPr sz="1200"/>
            </a:lvl1pPr>
          </a:lstStyle>
          <a:p>
            <a:fld id="{7F1B796E-1581-404B-B98D-7A4145C81CC2}" type="datetimeFigureOut">
              <a:rPr lang="en-US" smtClean="0"/>
              <a:t>12/18/2016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8213" tIns="44106" rIns="88213" bIns="4410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624" y="4480621"/>
            <a:ext cx="5617870" cy="3664842"/>
          </a:xfrm>
          <a:prstGeom prst="rect">
            <a:avLst/>
          </a:prstGeom>
        </p:spPr>
        <p:txBody>
          <a:bodyPr vert="horz" lIns="88213" tIns="44106" rIns="88213" bIns="44106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8" y="8842722"/>
            <a:ext cx="3043649" cy="466378"/>
          </a:xfrm>
          <a:prstGeom prst="rect">
            <a:avLst/>
          </a:prstGeom>
        </p:spPr>
        <p:txBody>
          <a:bodyPr vert="horz" lIns="88213" tIns="44106" rIns="88213" bIns="44106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7936" y="8842722"/>
            <a:ext cx="3043649" cy="466378"/>
          </a:xfrm>
          <a:prstGeom prst="rect">
            <a:avLst/>
          </a:prstGeom>
        </p:spPr>
        <p:txBody>
          <a:bodyPr vert="horz" lIns="88213" tIns="44106" rIns="88213" bIns="44106" rtlCol="0" anchor="b"/>
          <a:lstStyle>
            <a:lvl1pPr algn="r">
              <a:defRPr sz="1200"/>
            </a:lvl1pPr>
          </a:lstStyle>
          <a:p>
            <a:fld id="{E8255C88-8FB9-47CA-83E9-75F9EB34F6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364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55C88-8FB9-47CA-83E9-75F9EB34F6C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07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55C88-8FB9-47CA-83E9-75F9EB34F6C4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33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55C88-8FB9-47CA-83E9-75F9EB34F6C4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4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255C88-8FB9-47CA-83E9-75F9EB34F6C4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889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png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61397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71816"/>
            <a:ext cx="10363200" cy="1362075"/>
          </a:xfrm>
          <a:noFill/>
        </p:spPr>
        <p:txBody>
          <a:bodyPr anchor="b">
            <a:normAutofit/>
          </a:bodyPr>
          <a:lstStyle>
            <a:lvl1pPr algn="r">
              <a:defRPr sz="3200" b="1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828800" cy="674483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963084" y="4435103"/>
            <a:ext cx="10363200" cy="661985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63084" y="5098478"/>
            <a:ext cx="10363200" cy="66198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 dirty="0" smtClean="0">
                <a:solidFill>
                  <a:schemeClr val="bg2"/>
                </a:solidFill>
              </a:rPr>
              <a:t>DRAFT</a:t>
            </a:r>
            <a:endParaRPr lang="en-US" sz="11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630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4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OPTIONAL TEXT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 smtClean="0">
                <a:solidFill>
                  <a:schemeClr val="bg2"/>
                </a:solidFill>
              </a:rPr>
              <a:t>DRAFT</a:t>
            </a:r>
            <a:endParaRPr lang="en-US" sz="900" b="1" dirty="0">
              <a:solidFill>
                <a:schemeClr val="bg2"/>
              </a:solidFill>
            </a:endParaRP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7810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17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 smtClean="0">
                <a:solidFill>
                  <a:schemeClr val="bg2"/>
                </a:solidFill>
              </a:rPr>
              <a:t>DRAFT</a:t>
            </a:r>
            <a:endParaRPr lang="en-US" sz="900" b="1" dirty="0">
              <a:solidFill>
                <a:schemeClr val="bg2"/>
              </a:solidFill>
            </a:endParaRP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17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274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828800" cy="674483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202786" y="6184146"/>
            <a:ext cx="3786429" cy="53340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nyc.gov/planning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8400" y="685800"/>
            <a:ext cx="7315200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 dirty="0" smtClean="0">
                <a:solidFill>
                  <a:schemeClr val="bg2"/>
                </a:solidFill>
              </a:rPr>
              <a:t>DRAFT</a:t>
            </a:r>
            <a:endParaRPr lang="en-US" sz="11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923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Full Bl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4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 smtClean="0">
                <a:solidFill>
                  <a:schemeClr val="bg2"/>
                </a:solidFill>
              </a:rPr>
              <a:t>DRAFT</a:t>
            </a:r>
            <a:endParaRPr lang="en-US" sz="900" b="1" dirty="0">
              <a:solidFill>
                <a:schemeClr val="bg2"/>
              </a:solidFill>
            </a:endParaRP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17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54258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1" y="4186695"/>
            <a:ext cx="6652684" cy="719424"/>
          </a:xfr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algn="r">
              <a:defRPr sz="3200" b="1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828800" cy="674483"/>
          </a:xfrm>
          <a:prstGeom prst="rect">
            <a:avLst/>
          </a:prstGeom>
        </p:spPr>
      </p:pic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673601" y="4905895"/>
            <a:ext cx="6652684" cy="4297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673601" y="5334313"/>
            <a:ext cx="6652684" cy="42646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 dirty="0" smtClean="0">
                <a:solidFill>
                  <a:schemeClr val="bg2"/>
                </a:solidFill>
              </a:rPr>
              <a:t>DRAFT</a:t>
            </a:r>
            <a:endParaRPr lang="en-US" sz="11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0672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10746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59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OPTIONAL TEXT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 smtClean="0">
                <a:solidFill>
                  <a:schemeClr val="bg2"/>
                </a:solidFill>
              </a:rPr>
              <a:t>DRAFT</a:t>
            </a:r>
            <a:endParaRPr lang="en-US" sz="900" b="1" dirty="0">
              <a:solidFill>
                <a:schemeClr val="bg2"/>
              </a:solidFill>
            </a:endParaRP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70525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34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  <a:noFill/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OPTIONAL TEXT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600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 smtClean="0">
                <a:solidFill>
                  <a:schemeClr val="bg2"/>
                </a:solidFill>
              </a:rPr>
              <a:t>DRAFT</a:t>
            </a:r>
            <a:endParaRPr lang="en-US" sz="900" b="1" dirty="0">
              <a:solidFill>
                <a:schemeClr val="bg2"/>
              </a:solidFill>
            </a:endParaRP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4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750166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6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 smtClean="0">
                <a:solidFill>
                  <a:schemeClr val="bg2"/>
                </a:solidFill>
              </a:rPr>
              <a:t>DRAFT</a:t>
            </a:r>
            <a:endParaRPr lang="en-US" sz="900" b="1" dirty="0">
              <a:solidFill>
                <a:schemeClr val="bg2"/>
              </a:solidFill>
            </a:endParaRP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375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40088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4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OPTIONAL TEXT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sp>
        <p:nvSpPr>
          <p:cNvPr id="23" name="TextBox 22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 smtClean="0">
                <a:solidFill>
                  <a:schemeClr val="bg2"/>
                </a:solidFill>
              </a:rPr>
              <a:t>DRAFT</a:t>
            </a:r>
            <a:endParaRPr lang="en-US" sz="900" b="1" dirty="0">
              <a:solidFill>
                <a:schemeClr val="bg2"/>
              </a:solidFill>
            </a:endParaRPr>
          </a:p>
        </p:txBody>
      </p:sp>
      <p:sp>
        <p:nvSpPr>
          <p:cNvPr id="2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456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0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OPTIONAL TEXT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 smtClean="0">
                <a:solidFill>
                  <a:schemeClr val="bg2"/>
                </a:solidFill>
              </a:rPr>
              <a:t>DRAFT</a:t>
            </a:r>
            <a:endParaRPr lang="en-US" sz="900" b="1" dirty="0">
              <a:solidFill>
                <a:schemeClr val="bg2"/>
              </a:solidFill>
            </a:endParaRP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9172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OPTIONAL TEXT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 smtClean="0">
                <a:solidFill>
                  <a:schemeClr val="bg2"/>
                </a:solidFill>
              </a:rPr>
              <a:t>DRAFT</a:t>
            </a:r>
            <a:endParaRPr lang="en-US" sz="900" b="1" dirty="0">
              <a:solidFill>
                <a:schemeClr val="bg2"/>
              </a:solidFill>
            </a:endParaRP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9886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8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8" r="15187"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OPTIONAL TEXT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6520711"/>
            <a:ext cx="812800" cy="299770"/>
          </a:xfrm>
          <a:prstGeom prst="rect">
            <a:avLst/>
          </a:prstGeom>
        </p:spPr>
      </p:pic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 dirty="0" smtClean="0">
                <a:solidFill>
                  <a:schemeClr val="bg2"/>
                </a:solidFill>
              </a:rPr>
              <a:t>DRAFT</a:t>
            </a:r>
            <a:endParaRPr lang="en-US" sz="900" b="1" dirty="0">
              <a:solidFill>
                <a:schemeClr val="bg2"/>
              </a:solidFill>
            </a:endParaRP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7501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37928993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30" name="think-cell Slide" r:id="rId17" imgW="270" imgH="270" progId="TCLayout.ActiveDocument.1">
                  <p:embed/>
                </p:oleObj>
              </mc:Choice>
              <mc:Fallback>
                <p:oleObj name="think-cell Slide" r:id="rId1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4" r:id="rId3"/>
    <p:sldLayoutId id="2147483697" r:id="rId4"/>
    <p:sldLayoutId id="2147483685" r:id="rId5"/>
    <p:sldLayoutId id="2147483690" r:id="rId6"/>
    <p:sldLayoutId id="2147483698" r:id="rId7"/>
    <p:sldLayoutId id="2147483699" r:id="rId8"/>
    <p:sldLayoutId id="2147483700" r:id="rId9"/>
    <p:sldLayoutId id="2147483701" r:id="rId10"/>
    <p:sldLayoutId id="2147483695" r:id="rId11"/>
    <p:sldLayoutId id="2147483696" r:id="rId12"/>
    <p:sldLayoutId id="2147483691" r:id="rId1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3429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143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6858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572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0287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hyperlink" Target="https://www.nycgovparks.org/planning-and-building/planning/conceptual-plans/crotona-and-tremont-park-master-plan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c.gov/html/dot/downloads/pdf/2012-06-26-louis-nine-cb3-slides.pdf" TargetMode="External"/><Relationship Id="rId7" Type="http://schemas.openxmlformats.org/officeDocument/2006/relationships/image" Target="../media/image28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hyperlink" Target="http://www.nyc.gov/html/dot/downloads/pdf/dot-report-louis-nine-boulevard-bx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hyperlink" Target="https://www.smashingmagazine.com/street-and-wayfinding-signs-part-1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c.gov/html/dot/downloads/pdf/dot-report-louis-nine-boulevard-bx.pdf" TargetMode="External"/><Relationship Id="rId7" Type="http://schemas.openxmlformats.org/officeDocument/2006/relationships/image" Target="../media/image34.jpg"/><Relationship Id="rId2" Type="http://schemas.openxmlformats.org/officeDocument/2006/relationships/hyperlink" Target="http://www.nyc.gov/html/dot/downloads/pdf/2012-06-26-louis-nine-cb3-slides.pdf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nyc.gov/html/dot/downloads/pdf/2015-03-southern-blvd-boston-rd.pdf" TargetMode="External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nyc.gov/html/dot/downloads/pdf/20100426_crotona_improvements.pdf" TargetMode="External"/><Relationship Id="rId4" Type="http://schemas.openxmlformats.org/officeDocument/2006/relationships/image" Target="../media/image3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Shawn.Cargil@parks.nyc.gov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hyperlink" Target="http://www.nyc.gov/html/dot/downloads/pdf/nycdot-streetdesignmanual-interior-02-geometry.pdf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hyperlink" Target="http://www.nyc.gov/html/dot/downloads/pdf/20100502_crames-sq_cb2.pdf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bs.org/newshour/updates/urban-designers-transformed-these-five-plazas-into-pedestrian-paradise/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8.jpg"/><Relationship Id="rId4" Type="http://schemas.openxmlformats.org/officeDocument/2006/relationships/hyperlink" Target="http://www.nyc.gov/html/dot/downloads/pdf/left-turn-pedestrian-and-bicycle-crash-study.pdf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hyperlink" Target="http://www.nyc.gov/html/dot/downloads/pdf/2013-01-bronx-river-greenway-cb2.pdf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5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c.gov/html/dot/downloads/pdf/2015-02-intervale-ave.pdf" TargetMode="External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://www1.nyc.gov/site/planning/plans/sheridan-hunts-point/sheridan-hunts-point.page" TargetMode="Externa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c.gov/html/dot/downloads/pdf/2015-03-bruckner-blvd.pdf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jpg"/><Relationship Id="rId4" Type="http://schemas.openxmlformats.org/officeDocument/2006/relationships/image" Target="../media/image89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1.nyc.gov/site/planning/plans/sheridan-hunts-point/sheridan-hunts-point.page" TargetMode="External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hyperlink" Target="http://www.nyc.gov/html/dot/html/pedestrians/safertstransit.shtml#bu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c.gov/html/dot/html/pedestrians/safertstransit.shtml#bus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0" y="2516"/>
            <a:ext cx="12193300" cy="6035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636" y="4171914"/>
            <a:ext cx="12200636" cy="1865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63084" y="4169788"/>
            <a:ext cx="10363200" cy="159067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Southern </a:t>
            </a:r>
            <a:r>
              <a:rPr lang="en-US" sz="4000" dirty="0" smtClean="0"/>
              <a:t>Boulevard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0" dirty="0" smtClean="0"/>
              <a:t>TRANSPORTATION </a:t>
            </a:r>
            <a:r>
              <a:rPr lang="en-US" sz="2700" b="0" dirty="0"/>
              <a:t>ISSUES &amp; </a:t>
            </a:r>
            <a:r>
              <a:rPr lang="en-US" sz="2700" b="0" dirty="0" smtClean="0"/>
              <a:t>OPPORTUNITIES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337947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Crotona Park – Connectivity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</p:spPr>
        <p:txBody>
          <a:bodyPr/>
          <a:lstStyle/>
          <a:p>
            <a:r>
              <a:rPr lang="en-US" b="1" dirty="0" smtClean="0"/>
              <a:t>Crotona &amp;Tremont Park Master Plan 2015: </a:t>
            </a:r>
            <a:r>
              <a:rPr lang="en-US" dirty="0" smtClean="0">
                <a:hlinkClick r:id="rId2"/>
              </a:rPr>
              <a:t>https://www.nycgovparks.org/planning-and-building/planning/conceptual-plans/crotona-and-tremont-park-master-plan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B5F94-9D18-4CD7-A9B2-82F39252AEEB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0" y="788847"/>
            <a:ext cx="7148818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Crotona &amp; Tremont Park Master Plan 2015 proposed new bike connections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 smtClean="0"/>
              <a:t>No wayfinding signage for parks</a:t>
            </a:r>
          </a:p>
          <a:p>
            <a:pPr lvl="1"/>
            <a:r>
              <a:rPr lang="en-US" dirty="0" smtClean="0"/>
              <a:t>Bike routes through the park is not connected to the Bronx River</a:t>
            </a:r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 smtClean="0"/>
              <a:t>Wayfinding at the subway stations (Freeman St and 174 St)</a:t>
            </a:r>
            <a:endParaRPr lang="en-US" dirty="0"/>
          </a:p>
          <a:p>
            <a:pPr lvl="1"/>
            <a:r>
              <a:rPr lang="en-US" dirty="0"/>
              <a:t>Better bike connections</a:t>
            </a:r>
          </a:p>
          <a:p>
            <a:pPr lvl="2"/>
            <a:r>
              <a:rPr lang="en-US" dirty="0"/>
              <a:t>Claremont Pkwy – Louis Nine Blvd – Southern Blvd</a:t>
            </a:r>
          </a:p>
          <a:p>
            <a:pPr lvl="2"/>
            <a:r>
              <a:rPr lang="en-US" dirty="0" smtClean="0"/>
              <a:t>173 </a:t>
            </a:r>
            <a:r>
              <a:rPr lang="en-US" dirty="0"/>
              <a:t>St – Boston Rd – 174 </a:t>
            </a:r>
            <a:r>
              <a:rPr lang="en-US" dirty="0" smtClean="0"/>
              <a:t>St</a:t>
            </a:r>
          </a:p>
          <a:p>
            <a:pPr lvl="2"/>
            <a:r>
              <a:rPr lang="en-US" dirty="0" smtClean="0"/>
              <a:t>175 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37"/>
          <a:stretch/>
        </p:blipFill>
        <p:spPr>
          <a:xfrm>
            <a:off x="1640757" y="1576566"/>
            <a:ext cx="2966886" cy="22981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5878" y="-11878"/>
            <a:ext cx="5036123" cy="651627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9649743" y="1496280"/>
            <a:ext cx="772671" cy="764670"/>
            <a:chOff x="2941995" y="1931192"/>
            <a:chExt cx="705204" cy="697901"/>
          </a:xfrm>
        </p:grpSpPr>
        <p:cxnSp>
          <p:nvCxnSpPr>
            <p:cNvPr id="17" name="Straight Connector 16"/>
            <p:cNvCxnSpPr/>
            <p:nvPr/>
          </p:nvCxnSpPr>
          <p:spPr>
            <a:xfrm flipH="1" flipV="1">
              <a:off x="3467100" y="2320317"/>
              <a:ext cx="180099" cy="76084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3068925" y="2312636"/>
              <a:ext cx="398176" cy="316457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997992" y="1931192"/>
              <a:ext cx="0" cy="465209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2941995" y="2396401"/>
              <a:ext cx="55999" cy="41999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941995" y="2438400"/>
              <a:ext cx="136209" cy="190693"/>
            </a:xfrm>
            <a:prstGeom prst="line">
              <a:avLst/>
            </a:prstGeom>
            <a:ln w="28575">
              <a:solidFill>
                <a:schemeClr val="bg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 rot="1872723">
            <a:off x="6955898" y="1411263"/>
            <a:ext cx="1400737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Claremont Pkwy</a:t>
            </a:r>
            <a:endParaRPr lang="en-US" sz="1000" b="1" dirty="0"/>
          </a:p>
        </p:txBody>
      </p:sp>
      <p:sp>
        <p:nvSpPr>
          <p:cNvPr id="29" name="TextBox 28"/>
          <p:cNvSpPr txBox="1"/>
          <p:nvPr/>
        </p:nvSpPr>
        <p:spPr>
          <a:xfrm rot="4349226">
            <a:off x="8693104" y="2925276"/>
            <a:ext cx="1308269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Louis </a:t>
            </a:r>
            <a:r>
              <a:rPr lang="en-US" sz="1000" b="1" dirty="0" smtClean="0"/>
              <a:t>Nine Blvd</a:t>
            </a:r>
            <a:endParaRPr lang="en-US" sz="1000" b="1" dirty="0"/>
          </a:p>
        </p:txBody>
      </p:sp>
      <p:sp>
        <p:nvSpPr>
          <p:cNvPr id="31" name="TextBox 30"/>
          <p:cNvSpPr txBox="1"/>
          <p:nvPr/>
        </p:nvSpPr>
        <p:spPr>
          <a:xfrm rot="1494591">
            <a:off x="10509715" y="1937891"/>
            <a:ext cx="657885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174 St</a:t>
            </a:r>
            <a:endParaRPr lang="en-US" sz="1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431063" y="1657395"/>
            <a:ext cx="10787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2"/>
                </a:solidFill>
              </a:rPr>
              <a:t>Crotona Park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918415" y="2706145"/>
            <a:ext cx="8536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2"/>
                </a:solidFill>
              </a:rPr>
              <a:t>Starlight Park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384722" y="4800341"/>
            <a:ext cx="8808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>
                <a:solidFill>
                  <a:schemeClr val="bg2"/>
                </a:solidFill>
              </a:rPr>
              <a:t>Concrete Plant Park</a:t>
            </a:r>
            <a:endParaRPr lang="en-US" sz="1100" b="1" dirty="0">
              <a:solidFill>
                <a:schemeClr val="bg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 rot="19443710">
            <a:off x="9564875" y="2095392"/>
            <a:ext cx="952277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Boston Rd</a:t>
            </a:r>
            <a:endParaRPr lang="en-US" sz="1000" b="1" dirty="0"/>
          </a:p>
        </p:txBody>
      </p:sp>
      <p:sp>
        <p:nvSpPr>
          <p:cNvPr id="36" name="TextBox 35"/>
          <p:cNvSpPr txBox="1"/>
          <p:nvPr/>
        </p:nvSpPr>
        <p:spPr>
          <a:xfrm rot="3233427">
            <a:off x="9284542" y="2030226"/>
            <a:ext cx="657885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173 St</a:t>
            </a:r>
            <a:endParaRPr lang="en-US" sz="1000" b="1" dirty="0"/>
          </a:p>
        </p:txBody>
      </p:sp>
      <p:sp>
        <p:nvSpPr>
          <p:cNvPr id="37" name="TextBox 36"/>
          <p:cNvSpPr txBox="1"/>
          <p:nvPr/>
        </p:nvSpPr>
        <p:spPr>
          <a:xfrm rot="17620920">
            <a:off x="9731105" y="2783534"/>
            <a:ext cx="1074703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Bryant Ave</a:t>
            </a:r>
            <a:endParaRPr lang="en-US" sz="1000" b="1" dirty="0"/>
          </a:p>
        </p:txBody>
      </p:sp>
      <p:sp>
        <p:nvSpPr>
          <p:cNvPr id="38" name="TextBox 37"/>
          <p:cNvSpPr txBox="1"/>
          <p:nvPr/>
        </p:nvSpPr>
        <p:spPr>
          <a:xfrm rot="17667750">
            <a:off x="9935046" y="2925278"/>
            <a:ext cx="1376172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Longfellow Ave</a:t>
            </a:r>
            <a:endParaRPr lang="en-US" sz="1000" b="1" dirty="0"/>
          </a:p>
        </p:txBody>
      </p:sp>
      <p:sp>
        <p:nvSpPr>
          <p:cNvPr id="39" name="TextBox 38"/>
          <p:cNvSpPr txBox="1"/>
          <p:nvPr/>
        </p:nvSpPr>
        <p:spPr>
          <a:xfrm rot="19538444">
            <a:off x="8835420" y="5019619"/>
            <a:ext cx="1319813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Westchester Ave</a:t>
            </a:r>
            <a:endParaRPr lang="en-US" sz="1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9636136" y="4451892"/>
            <a:ext cx="678589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167 St</a:t>
            </a:r>
            <a:endParaRPr lang="en-US" sz="1000" b="1" dirty="0"/>
          </a:p>
        </p:txBody>
      </p:sp>
      <p:sp>
        <p:nvSpPr>
          <p:cNvPr id="41" name="TextBox 40"/>
          <p:cNvSpPr txBox="1"/>
          <p:nvPr/>
        </p:nvSpPr>
        <p:spPr>
          <a:xfrm rot="2177484">
            <a:off x="8706635" y="4279273"/>
            <a:ext cx="627712" cy="269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169 St</a:t>
            </a:r>
            <a:endParaRPr lang="en-US" sz="1000" b="1" dirty="0"/>
          </a:p>
        </p:txBody>
      </p:sp>
      <p:sp>
        <p:nvSpPr>
          <p:cNvPr id="23" name="Freeform 22"/>
          <p:cNvSpPr/>
          <p:nvPr/>
        </p:nvSpPr>
        <p:spPr>
          <a:xfrm>
            <a:off x="7138495" y="1370939"/>
            <a:ext cx="1640770" cy="974874"/>
          </a:xfrm>
          <a:custGeom>
            <a:avLst/>
            <a:gdLst>
              <a:gd name="connsiteX0" fmla="*/ 0 w 1466850"/>
              <a:gd name="connsiteY0" fmla="*/ 0 h 871538"/>
              <a:gd name="connsiteX1" fmla="*/ 385763 w 1466850"/>
              <a:gd name="connsiteY1" fmla="*/ 223838 h 871538"/>
              <a:gd name="connsiteX2" fmla="*/ 657225 w 1466850"/>
              <a:gd name="connsiteY2" fmla="*/ 381000 h 871538"/>
              <a:gd name="connsiteX3" fmla="*/ 704850 w 1466850"/>
              <a:gd name="connsiteY3" fmla="*/ 504825 h 871538"/>
              <a:gd name="connsiteX4" fmla="*/ 800100 w 1466850"/>
              <a:gd name="connsiteY4" fmla="*/ 619125 h 871538"/>
              <a:gd name="connsiteX5" fmla="*/ 942975 w 1466850"/>
              <a:gd name="connsiteY5" fmla="*/ 638175 h 871538"/>
              <a:gd name="connsiteX6" fmla="*/ 1104900 w 1466850"/>
              <a:gd name="connsiteY6" fmla="*/ 604838 h 871538"/>
              <a:gd name="connsiteX7" fmla="*/ 1276350 w 1466850"/>
              <a:gd name="connsiteY7" fmla="*/ 614363 h 871538"/>
              <a:gd name="connsiteX8" fmla="*/ 1385888 w 1466850"/>
              <a:gd name="connsiteY8" fmla="*/ 685800 h 871538"/>
              <a:gd name="connsiteX9" fmla="*/ 1395413 w 1466850"/>
              <a:gd name="connsiteY9" fmla="*/ 771525 h 871538"/>
              <a:gd name="connsiteX10" fmla="*/ 1466850 w 1466850"/>
              <a:gd name="connsiteY10" fmla="*/ 871538 h 871538"/>
              <a:gd name="connsiteX0" fmla="*/ 0 w 1466850"/>
              <a:gd name="connsiteY0" fmla="*/ 0 h 871538"/>
              <a:gd name="connsiteX1" fmla="*/ 385763 w 1466850"/>
              <a:gd name="connsiteY1" fmla="*/ 223838 h 871538"/>
              <a:gd name="connsiteX2" fmla="*/ 657225 w 1466850"/>
              <a:gd name="connsiteY2" fmla="*/ 381000 h 871538"/>
              <a:gd name="connsiteX3" fmla="*/ 704850 w 1466850"/>
              <a:gd name="connsiteY3" fmla="*/ 504825 h 871538"/>
              <a:gd name="connsiteX4" fmla="*/ 800100 w 1466850"/>
              <a:gd name="connsiteY4" fmla="*/ 619125 h 871538"/>
              <a:gd name="connsiteX5" fmla="*/ 942975 w 1466850"/>
              <a:gd name="connsiteY5" fmla="*/ 638175 h 871538"/>
              <a:gd name="connsiteX6" fmla="*/ 1104900 w 1466850"/>
              <a:gd name="connsiteY6" fmla="*/ 604838 h 871538"/>
              <a:gd name="connsiteX7" fmla="*/ 1276350 w 1466850"/>
              <a:gd name="connsiteY7" fmla="*/ 614363 h 871538"/>
              <a:gd name="connsiteX8" fmla="*/ 1364457 w 1466850"/>
              <a:gd name="connsiteY8" fmla="*/ 678656 h 871538"/>
              <a:gd name="connsiteX9" fmla="*/ 1395413 w 1466850"/>
              <a:gd name="connsiteY9" fmla="*/ 771525 h 871538"/>
              <a:gd name="connsiteX10" fmla="*/ 1466850 w 1466850"/>
              <a:gd name="connsiteY10" fmla="*/ 871538 h 87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66850" h="871538">
                <a:moveTo>
                  <a:pt x="0" y="0"/>
                </a:moveTo>
                <a:lnTo>
                  <a:pt x="385763" y="223838"/>
                </a:lnTo>
                <a:cubicBezTo>
                  <a:pt x="495301" y="287338"/>
                  <a:pt x="604044" y="334169"/>
                  <a:pt x="657225" y="381000"/>
                </a:cubicBezTo>
                <a:cubicBezTo>
                  <a:pt x="710406" y="427831"/>
                  <a:pt x="681038" y="465138"/>
                  <a:pt x="704850" y="504825"/>
                </a:cubicBezTo>
                <a:cubicBezTo>
                  <a:pt x="728663" y="544513"/>
                  <a:pt x="760413" y="596900"/>
                  <a:pt x="800100" y="619125"/>
                </a:cubicBezTo>
                <a:cubicBezTo>
                  <a:pt x="839787" y="641350"/>
                  <a:pt x="892175" y="640556"/>
                  <a:pt x="942975" y="638175"/>
                </a:cubicBezTo>
                <a:cubicBezTo>
                  <a:pt x="993775" y="635794"/>
                  <a:pt x="1049337" y="608807"/>
                  <a:pt x="1104900" y="604838"/>
                </a:cubicBezTo>
                <a:cubicBezTo>
                  <a:pt x="1160463" y="600869"/>
                  <a:pt x="1233091" y="602060"/>
                  <a:pt x="1276350" y="614363"/>
                </a:cubicBezTo>
                <a:cubicBezTo>
                  <a:pt x="1319609" y="626666"/>
                  <a:pt x="1344613" y="652462"/>
                  <a:pt x="1364457" y="678656"/>
                </a:cubicBezTo>
                <a:cubicBezTo>
                  <a:pt x="1384301" y="704850"/>
                  <a:pt x="1378348" y="739378"/>
                  <a:pt x="1395413" y="771525"/>
                </a:cubicBezTo>
                <a:cubicBezTo>
                  <a:pt x="1412478" y="803672"/>
                  <a:pt x="1437878" y="837009"/>
                  <a:pt x="1466850" y="871538"/>
                </a:cubicBezTo>
              </a:path>
            </a:pathLst>
          </a:custGeom>
          <a:noFill/>
          <a:ln w="28575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8779266" y="2345813"/>
            <a:ext cx="285648" cy="181720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064915" y="2527532"/>
            <a:ext cx="396232" cy="1221861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 rot="5400000">
            <a:off x="8861136" y="4390613"/>
            <a:ext cx="1376172" cy="269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Southern Blvd</a:t>
            </a:r>
            <a:endParaRPr lang="en-US" sz="1000" b="1" dirty="0"/>
          </a:p>
        </p:txBody>
      </p:sp>
      <p:grpSp>
        <p:nvGrpSpPr>
          <p:cNvPr id="47" name="Group 46"/>
          <p:cNvGrpSpPr/>
          <p:nvPr/>
        </p:nvGrpSpPr>
        <p:grpSpPr>
          <a:xfrm>
            <a:off x="10729071" y="5637293"/>
            <a:ext cx="755787" cy="477447"/>
            <a:chOff x="3825458" y="1695374"/>
            <a:chExt cx="689794" cy="435758"/>
          </a:xfrm>
        </p:grpSpPr>
        <p:sp>
          <p:nvSpPr>
            <p:cNvPr id="48" name="TextBox 47"/>
            <p:cNvSpPr txBox="1"/>
            <p:nvPr/>
          </p:nvSpPr>
          <p:spPr>
            <a:xfrm>
              <a:off x="3837363" y="1731022"/>
              <a:ext cx="677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Access Point</a:t>
              </a:r>
              <a:endParaRPr lang="en-US" sz="1000" b="1" dirty="0"/>
            </a:p>
          </p:txBody>
        </p:sp>
        <p:sp>
          <p:nvSpPr>
            <p:cNvPr id="49" name="Oval 48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 flipV="1">
              <a:off x="3881159" y="1751282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0768464" y="4271292"/>
            <a:ext cx="742743" cy="483717"/>
            <a:chOff x="3825458" y="1695374"/>
            <a:chExt cx="677889" cy="441480"/>
          </a:xfrm>
        </p:grpSpPr>
        <p:sp>
          <p:nvSpPr>
            <p:cNvPr id="52" name="TextBox 51"/>
            <p:cNvSpPr txBox="1"/>
            <p:nvPr/>
          </p:nvSpPr>
          <p:spPr>
            <a:xfrm>
              <a:off x="3825458" y="1736744"/>
              <a:ext cx="677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Access Point</a:t>
              </a:r>
              <a:endParaRPr lang="en-US" sz="1000" b="1" dirty="0"/>
            </a:p>
          </p:txBody>
        </p:sp>
        <p:sp>
          <p:nvSpPr>
            <p:cNvPr id="53" name="Oval 52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 flipV="1">
              <a:off x="3881159" y="1751282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1372574" y="2016678"/>
            <a:ext cx="742742" cy="500221"/>
            <a:chOff x="3772562" y="1319431"/>
            <a:chExt cx="677888" cy="456543"/>
          </a:xfrm>
        </p:grpSpPr>
        <p:sp>
          <p:nvSpPr>
            <p:cNvPr id="60" name="TextBox 59"/>
            <p:cNvSpPr txBox="1"/>
            <p:nvPr/>
          </p:nvSpPr>
          <p:spPr>
            <a:xfrm>
              <a:off x="3772562" y="1319431"/>
              <a:ext cx="6778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Access Point</a:t>
              </a:r>
              <a:endParaRPr lang="en-US" sz="1000" b="1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V="1">
              <a:off x="3890249" y="1636562"/>
              <a:ext cx="56085" cy="712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10942142" y="3135723"/>
            <a:ext cx="755950" cy="482544"/>
            <a:chOff x="3825458" y="1695374"/>
            <a:chExt cx="689943" cy="440410"/>
          </a:xfrm>
        </p:grpSpPr>
        <p:sp>
          <p:nvSpPr>
            <p:cNvPr id="68" name="TextBox 67"/>
            <p:cNvSpPr txBox="1"/>
            <p:nvPr/>
          </p:nvSpPr>
          <p:spPr>
            <a:xfrm>
              <a:off x="3837512" y="1735674"/>
              <a:ext cx="6778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Access Point</a:t>
              </a:r>
              <a:endParaRPr lang="en-US" sz="1000" b="1" dirty="0"/>
            </a:p>
          </p:txBody>
        </p:sp>
        <p:sp>
          <p:nvSpPr>
            <p:cNvPr id="69" name="Oval 68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 flipV="1">
              <a:off x="3881159" y="1751282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7149212" y="-11304"/>
            <a:ext cx="2722461" cy="270725"/>
            <a:chOff x="5714998" y="120754"/>
            <a:chExt cx="2484744" cy="247087"/>
          </a:xfrm>
        </p:grpSpPr>
        <p:sp>
          <p:nvSpPr>
            <p:cNvPr id="10" name="Rectangle 9"/>
            <p:cNvSpPr/>
            <p:nvPr/>
          </p:nvSpPr>
          <p:spPr>
            <a:xfrm>
              <a:off x="5714998" y="120754"/>
              <a:ext cx="2468880" cy="2053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080759" y="121620"/>
              <a:ext cx="2118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Bike Connection Opportunities</a:t>
              </a:r>
              <a:endParaRPr lang="en-US" sz="1000" b="1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5760720" y="244730"/>
              <a:ext cx="320040" cy="0"/>
            </a:xfrm>
            <a:prstGeom prst="line">
              <a:avLst/>
            </a:prstGeom>
            <a:ln w="28575">
              <a:solidFill>
                <a:schemeClr val="bg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Freeform 5"/>
          <p:cNvSpPr/>
          <p:nvPr/>
        </p:nvSpPr>
        <p:spPr>
          <a:xfrm>
            <a:off x="9451317" y="3762375"/>
            <a:ext cx="66675" cy="2476500"/>
          </a:xfrm>
          <a:custGeom>
            <a:avLst/>
            <a:gdLst>
              <a:gd name="connsiteX0" fmla="*/ 19050 w 66675"/>
              <a:gd name="connsiteY0" fmla="*/ 0 h 2476500"/>
              <a:gd name="connsiteX1" fmla="*/ 0 w 66675"/>
              <a:gd name="connsiteY1" fmla="*/ 1485900 h 2476500"/>
              <a:gd name="connsiteX2" fmla="*/ 66675 w 66675"/>
              <a:gd name="connsiteY2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675" h="2476500">
                <a:moveTo>
                  <a:pt x="19050" y="0"/>
                </a:moveTo>
                <a:lnTo>
                  <a:pt x="0" y="1485900"/>
                </a:lnTo>
                <a:lnTo>
                  <a:pt x="66675" y="2476500"/>
                </a:lnTo>
              </a:path>
            </a:pathLst>
          </a:custGeom>
          <a:noFill/>
          <a:ln w="28575"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10131083" y="1268214"/>
            <a:ext cx="308317" cy="154084"/>
          </a:xfrm>
          <a:prstGeom prst="line">
            <a:avLst/>
          </a:prstGeom>
          <a:ln w="28575">
            <a:solidFill>
              <a:schemeClr val="bg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1542077">
            <a:off x="9886141" y="1296410"/>
            <a:ext cx="722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175 St</a:t>
            </a:r>
            <a:endParaRPr lang="en-US" sz="1000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10085969" y="913901"/>
            <a:ext cx="917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Crotona Pkwy Malls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9551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" y="548202"/>
            <a:ext cx="3897029" cy="5952179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Crotona Park – Louis Nine </a:t>
            </a:r>
            <a:r>
              <a:rPr lang="en-US" dirty="0" smtClean="0"/>
              <a:t>Blvd Connection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/>
              <a:t>Louis Nine and </a:t>
            </a:r>
            <a:r>
              <a:rPr lang="en-US" sz="900" b="1" dirty="0" err="1"/>
              <a:t>Intervale</a:t>
            </a:r>
            <a:r>
              <a:rPr lang="en-US" sz="900" b="1" dirty="0"/>
              <a:t> Safety Improvements Project 2012: </a:t>
            </a:r>
            <a:r>
              <a:rPr lang="en-US" sz="900" dirty="0">
                <a:hlinkClick r:id="rId3"/>
              </a:rPr>
              <a:t>http://www.nyc.gov/html/dot/downloads/pdf/2012-06-26-louis-nine-cb3-slides.pdf</a:t>
            </a:r>
            <a:endParaRPr lang="en-US" sz="9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/>
              <a:t>Louis Nine and </a:t>
            </a:r>
            <a:r>
              <a:rPr lang="en-US" sz="900" b="1" dirty="0" err="1"/>
              <a:t>Intervale</a:t>
            </a:r>
            <a:r>
              <a:rPr lang="en-US" sz="900" b="1" dirty="0"/>
              <a:t> Safety Improvements After Analysis 2013: </a:t>
            </a:r>
            <a:r>
              <a:rPr lang="en-US" sz="900" dirty="0">
                <a:hlinkClick r:id="rId4"/>
              </a:rPr>
              <a:t>http://www.nyc.gov/html/dot/downloads/pdf/dot-report-louis-nine-boulevard-bx.pdf</a:t>
            </a:r>
            <a:endParaRPr lang="en-US" sz="900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B5F94-9D18-4CD7-A9B2-82F39252AEEB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248399" y="3759663"/>
            <a:ext cx="5943601" cy="2743200"/>
            <a:chOff x="5943600" y="3645031"/>
            <a:chExt cx="5943601" cy="2743200"/>
          </a:xfrm>
        </p:grpSpPr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01" y="3645031"/>
              <a:ext cx="5943600" cy="2743200"/>
            </a:xfrm>
            <a:prstGeom prst="rect">
              <a:avLst/>
            </a:prstGeom>
          </p:spPr>
        </p:pic>
        <p:sp>
          <p:nvSpPr>
            <p:cNvPr id="92" name="Rectangle 91"/>
            <p:cNvSpPr/>
            <p:nvPr/>
          </p:nvSpPr>
          <p:spPr>
            <a:xfrm>
              <a:off x="8364524" y="4983075"/>
              <a:ext cx="381000" cy="375889"/>
            </a:xfrm>
            <a:prstGeom prst="rect">
              <a:avLst/>
            </a:pr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5943600" y="6133755"/>
              <a:ext cx="29718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</a:rPr>
                <a:t>Southern Blvd @ Freeman St (Facing </a:t>
              </a:r>
              <a:r>
                <a:rPr lang="en-US" sz="1000" b="1" dirty="0">
                  <a:solidFill>
                    <a:schemeClr val="bg1"/>
                  </a:solidFill>
                </a:rPr>
                <a:t>N</a:t>
              </a:r>
              <a:r>
                <a:rPr lang="en-US" sz="1000" b="1" dirty="0" smtClean="0">
                  <a:solidFill>
                    <a:schemeClr val="bg1"/>
                  </a:solidFill>
                </a:rPr>
                <a:t>orth)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8555024" y="4817076"/>
              <a:ext cx="12593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Pedestrian Crossing between Two Crosswalks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2929231" y="1633649"/>
            <a:ext cx="3230778" cy="3464058"/>
            <a:chOff x="6148947" y="1652124"/>
            <a:chExt cx="2890985" cy="3099730"/>
          </a:xfrm>
        </p:grpSpPr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4179" y="1658048"/>
              <a:ext cx="2743200" cy="154228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9722" y="3203841"/>
              <a:ext cx="2749434" cy="154579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02" name="TextBox 101"/>
            <p:cNvSpPr txBox="1"/>
            <p:nvPr/>
          </p:nvSpPr>
          <p:spPr>
            <a:xfrm>
              <a:off x="6222499" y="1652124"/>
              <a:ext cx="1371940" cy="220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Before DOT Project</a:t>
              </a:r>
              <a:endParaRPr lang="en-US" sz="1000" b="1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210569" y="3198878"/>
              <a:ext cx="1192934" cy="220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After DOT Project</a:t>
              </a:r>
              <a:endParaRPr lang="en-US" sz="1000" b="1" dirty="0"/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6148947" y="4531529"/>
              <a:ext cx="2890985" cy="220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Louis Nine Blvd @ Southern Blvd (Facing  North)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 rot="17622877">
            <a:off x="2287638" y="908923"/>
            <a:ext cx="121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 rot="4273404">
            <a:off x="419128" y="1340135"/>
            <a:ext cx="121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Louis Nine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2726665" y="6194365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New School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840754" y="3856858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Subway Stairs</a:t>
            </a:r>
            <a:endParaRPr lang="en-US" sz="1000" b="1" dirty="0"/>
          </a:p>
        </p:txBody>
      </p:sp>
      <p:sp>
        <p:nvSpPr>
          <p:cNvPr id="119" name="Rectangle 118"/>
          <p:cNvSpPr/>
          <p:nvPr/>
        </p:nvSpPr>
        <p:spPr>
          <a:xfrm>
            <a:off x="-858" y="548202"/>
            <a:ext cx="1161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Existing</a:t>
            </a:r>
            <a:endParaRPr lang="en-US" sz="1600" b="1" dirty="0">
              <a:solidFill>
                <a:schemeClr val="bg1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791080" y="3150090"/>
            <a:ext cx="1017599" cy="238001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553847" y="4219130"/>
            <a:ext cx="879012" cy="755466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1591766" y="3936291"/>
            <a:ext cx="1134899" cy="159728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687742" y="3280369"/>
            <a:ext cx="990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Pedestrian Crossing between Two Crosswalks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899919" y="2110570"/>
            <a:ext cx="1029312" cy="474773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1445867" y="5045464"/>
            <a:ext cx="986992" cy="192347"/>
          </a:xfrm>
          <a:prstGeom prst="straightConnector1">
            <a:avLst/>
          </a:prstGeom>
          <a:ln w="38100">
            <a:solidFill>
              <a:srgbClr val="FFFF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1474753" y="4587236"/>
            <a:ext cx="607808" cy="246221"/>
            <a:chOff x="1690328" y="4180053"/>
            <a:chExt cx="607808" cy="246221"/>
          </a:xfrm>
        </p:grpSpPr>
        <p:sp>
          <p:nvSpPr>
            <p:cNvPr id="139" name="TextBox 138"/>
            <p:cNvSpPr txBox="1"/>
            <p:nvPr/>
          </p:nvSpPr>
          <p:spPr>
            <a:xfrm>
              <a:off x="1710289" y="4180053"/>
              <a:ext cx="587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Bx19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40" name="Oval 139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Connector 140"/>
            <p:cNvCxnSpPr/>
            <p:nvPr/>
          </p:nvCxnSpPr>
          <p:spPr>
            <a:xfrm flipH="1">
              <a:off x="1746619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5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5687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 smtClean="0"/>
              <a:t>DOT completed project in 2012</a:t>
            </a:r>
          </a:p>
          <a:p>
            <a:pPr lvl="1"/>
            <a:r>
              <a:rPr lang="en-US" dirty="0" smtClean="0"/>
              <a:t>15-20</a:t>
            </a:r>
            <a:r>
              <a:rPr lang="en-US" dirty="0"/>
              <a:t>% of pedestrians crossing between the two crosswalks on Southern </a:t>
            </a:r>
            <a:r>
              <a:rPr lang="en-US" dirty="0" smtClean="0"/>
              <a:t>Blvd during the peak hours</a:t>
            </a:r>
          </a:p>
          <a:p>
            <a:pPr lvl="1"/>
            <a:r>
              <a:rPr lang="en-US" dirty="0"/>
              <a:t>Children’s Aid Society new school / community </a:t>
            </a:r>
            <a:r>
              <a:rPr lang="en-US" dirty="0" smtClean="0"/>
              <a:t>center</a:t>
            </a:r>
          </a:p>
          <a:p>
            <a:pPr lvl="1"/>
            <a:endParaRPr lang="en-US" dirty="0"/>
          </a:p>
          <a:p>
            <a:r>
              <a:rPr lang="en-US" b="1" dirty="0" smtClean="0"/>
              <a:t>Issues</a:t>
            </a:r>
            <a:endParaRPr lang="en-US" b="1" dirty="0"/>
          </a:p>
          <a:p>
            <a:pPr lvl="1"/>
            <a:r>
              <a:rPr lang="en-US" dirty="0" smtClean="0"/>
              <a:t>No wayfinding for parks</a:t>
            </a:r>
          </a:p>
          <a:p>
            <a:pPr lvl="1"/>
            <a:r>
              <a:rPr lang="en-US" dirty="0" smtClean="0"/>
              <a:t>Long </a:t>
            </a:r>
            <a:r>
              <a:rPr lang="en-US" dirty="0"/>
              <a:t>distance between the two crosswalks on Southern Blvd (~200ft)</a:t>
            </a:r>
          </a:p>
        </p:txBody>
      </p:sp>
    </p:spTree>
    <p:extLst>
      <p:ext uri="{BB962C8B-B14F-4D97-AF65-F5344CB8AC3E}">
        <p14:creationId xmlns:p14="http://schemas.microsoft.com/office/powerpoint/2010/main" val="352987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Crotona Park – Louis Nine Blvd </a:t>
            </a:r>
            <a:r>
              <a:rPr lang="en-US" dirty="0" smtClean="0"/>
              <a:t>Connection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* Source: </a:t>
            </a:r>
            <a:r>
              <a:rPr lang="en-US" dirty="0">
                <a:hlinkClick r:id="rId2"/>
              </a:rPr>
              <a:t>https://www.smashingmagazine.com/street-and-wayfinding-signs-part-1</a:t>
            </a:r>
            <a:r>
              <a:rPr lang="en-US" dirty="0" smtClean="0">
                <a:hlinkClick r:id="rId2"/>
              </a:rPr>
              <a:t>/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B5F94-9D18-4CD7-A9B2-82F39252AEE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485" y="551264"/>
            <a:ext cx="3906412" cy="59540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7622877">
            <a:off x="3887839" y="908923"/>
            <a:ext cx="121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26866" y="6194365"/>
            <a:ext cx="990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New School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40955" y="3856858"/>
            <a:ext cx="99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Subway Stairs</a:t>
            </a:r>
            <a:endParaRPr lang="en-US" sz="1000" b="1" dirty="0"/>
          </a:p>
        </p:txBody>
      </p:sp>
      <p:sp>
        <p:nvSpPr>
          <p:cNvPr id="11" name="Rectangle 10"/>
          <p:cNvSpPr/>
          <p:nvPr/>
        </p:nvSpPr>
        <p:spPr>
          <a:xfrm>
            <a:off x="1599343" y="548202"/>
            <a:ext cx="14955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Opportunity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074954" y="4587236"/>
            <a:ext cx="607808" cy="246221"/>
            <a:chOff x="1690328" y="4180053"/>
            <a:chExt cx="607808" cy="246221"/>
          </a:xfrm>
        </p:grpSpPr>
        <p:sp>
          <p:nvSpPr>
            <p:cNvPr id="15" name="TextBox 14"/>
            <p:cNvSpPr txBox="1"/>
            <p:nvPr/>
          </p:nvSpPr>
          <p:spPr>
            <a:xfrm>
              <a:off x="1710289" y="4180053"/>
              <a:ext cx="5878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Bx19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 flipH="1">
              <a:off x="1746619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/>
          <p:cNvSpPr txBox="1"/>
          <p:nvPr/>
        </p:nvSpPr>
        <p:spPr>
          <a:xfrm rot="4273404">
            <a:off x="2019329" y="1340135"/>
            <a:ext cx="12109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Louis Nine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5687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Opportunities</a:t>
            </a:r>
          </a:p>
          <a:p>
            <a:pPr lvl="1"/>
            <a:r>
              <a:rPr lang="en-US" dirty="0" smtClean="0"/>
              <a:t>Wayfinding signage for parks</a:t>
            </a:r>
          </a:p>
          <a:p>
            <a:pPr lvl="1"/>
            <a:r>
              <a:rPr lang="en-US" dirty="0" smtClean="0"/>
              <a:t>In the future, shift </a:t>
            </a:r>
            <a:r>
              <a:rPr lang="en-US" dirty="0"/>
              <a:t>pedestrian island to the south </a:t>
            </a:r>
            <a:r>
              <a:rPr lang="en-US" dirty="0" smtClean="0"/>
              <a:t>side to create a small plaza and use plants to regulate the pedestrian crossings</a:t>
            </a:r>
          </a:p>
        </p:txBody>
      </p:sp>
      <p:sp>
        <p:nvSpPr>
          <p:cNvPr id="4" name="Freeform 3"/>
          <p:cNvSpPr/>
          <p:nvPr/>
        </p:nvSpPr>
        <p:spPr>
          <a:xfrm>
            <a:off x="3038473" y="4200525"/>
            <a:ext cx="976312" cy="1052513"/>
          </a:xfrm>
          <a:custGeom>
            <a:avLst/>
            <a:gdLst>
              <a:gd name="connsiteX0" fmla="*/ 0 w 976312"/>
              <a:gd name="connsiteY0" fmla="*/ 0 h 1052513"/>
              <a:gd name="connsiteX1" fmla="*/ 19050 w 976312"/>
              <a:gd name="connsiteY1" fmla="*/ 838200 h 1052513"/>
              <a:gd name="connsiteX2" fmla="*/ 976312 w 976312"/>
              <a:gd name="connsiteY2" fmla="*/ 1052513 h 1052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6312" h="1052513">
                <a:moveTo>
                  <a:pt x="0" y="0"/>
                </a:moveTo>
                <a:lnTo>
                  <a:pt x="19050" y="838200"/>
                </a:lnTo>
                <a:lnTo>
                  <a:pt x="976312" y="1052513"/>
                </a:lnTo>
              </a:path>
            </a:pathLst>
          </a:custGeom>
          <a:noFill/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2926080" y="3200400"/>
            <a:ext cx="1501140" cy="685800"/>
          </a:xfrm>
          <a:custGeom>
            <a:avLst/>
            <a:gdLst>
              <a:gd name="connsiteX0" fmla="*/ 0 w 1501140"/>
              <a:gd name="connsiteY0" fmla="*/ 685800 h 685800"/>
              <a:gd name="connsiteX1" fmla="*/ 396240 w 1501140"/>
              <a:gd name="connsiteY1" fmla="*/ 0 h 685800"/>
              <a:gd name="connsiteX2" fmla="*/ 1501140 w 1501140"/>
              <a:gd name="connsiteY2" fmla="*/ 243840 h 685800"/>
              <a:gd name="connsiteX3" fmla="*/ 1501140 w 1501140"/>
              <a:gd name="connsiteY3" fmla="*/ 24384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1140" h="685800">
                <a:moveTo>
                  <a:pt x="0" y="685800"/>
                </a:moveTo>
                <a:lnTo>
                  <a:pt x="396240" y="0"/>
                </a:lnTo>
                <a:lnTo>
                  <a:pt x="1501140" y="243840"/>
                </a:lnTo>
                <a:lnTo>
                  <a:pt x="1501140" y="243840"/>
                </a:lnTo>
              </a:path>
            </a:pathLst>
          </a:custGeom>
          <a:noFill/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1581" y="3427714"/>
            <a:ext cx="4255117" cy="283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6431581" y="6263443"/>
            <a:ext cx="37030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Wayfinding Signage in Battery Park, Manhattan*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9658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Crotona Park – Louis Nine Blvd </a:t>
            </a:r>
            <a:r>
              <a:rPr lang="en-US" dirty="0" smtClean="0"/>
              <a:t>Connection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/>
              <a:t>Louis Nine and </a:t>
            </a:r>
            <a:r>
              <a:rPr lang="en-US" sz="900" b="1" dirty="0" err="1"/>
              <a:t>Intervale</a:t>
            </a:r>
            <a:r>
              <a:rPr lang="en-US" sz="900" b="1" dirty="0"/>
              <a:t> Safety Improvements Project 2012: </a:t>
            </a:r>
            <a:r>
              <a:rPr lang="en-US" sz="900" dirty="0">
                <a:hlinkClick r:id="rId2"/>
              </a:rPr>
              <a:t>http://www.nyc.gov/html/dot/downloads/pdf/2012-06-26-louis-nine-cb3-slides.pdf</a:t>
            </a:r>
            <a:endParaRPr lang="en-US" sz="9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b="1" dirty="0"/>
              <a:t>Louis Nine and </a:t>
            </a:r>
            <a:r>
              <a:rPr lang="en-US" sz="900" b="1" dirty="0" err="1"/>
              <a:t>Intervale</a:t>
            </a:r>
            <a:r>
              <a:rPr lang="en-US" sz="900" b="1" dirty="0"/>
              <a:t> Safety Improvements After Analysis 2013: </a:t>
            </a:r>
            <a:r>
              <a:rPr lang="en-US" sz="900" dirty="0">
                <a:hlinkClick r:id="rId3"/>
              </a:rPr>
              <a:t>http://www.nyc.gov/html/dot/downloads/pdf/dot-report-louis-nine-boulevard-bx.pdf</a:t>
            </a:r>
            <a:endParaRPr lang="en-US" sz="900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B5F94-9D18-4CD7-A9B2-82F39252AEE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" y="3647096"/>
            <a:ext cx="5943600" cy="274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75" y="789596"/>
            <a:ext cx="5943600" cy="27432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555875" y="1457325"/>
            <a:ext cx="804655" cy="1743075"/>
            <a:chOff x="2555875" y="1457325"/>
            <a:chExt cx="804655" cy="1743075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2555875" y="1457325"/>
              <a:ext cx="152400" cy="7620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708275" y="1533525"/>
              <a:ext cx="652255" cy="166687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 rot="4107211">
            <a:off x="2519494" y="2054152"/>
            <a:ext cx="1141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FF00"/>
                </a:solidFill>
              </a:rPr>
              <a:t>Louis Nine Blvd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05706" y="990600"/>
            <a:ext cx="989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Crotona Park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67489" y="3152549"/>
            <a:ext cx="1135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Freeman St Subway Station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381000" y="5317722"/>
            <a:ext cx="533400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52722" y="5302091"/>
            <a:ext cx="1400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Wide On-Street Parking Space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28920" y="5302091"/>
            <a:ext cx="80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Striped Median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-598" y="6144075"/>
            <a:ext cx="29723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Louis Nine Blvd @ 170 St (Facing North)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3468501" y="3034439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21" name="Oval 20"/>
          <p:cNvSpPr/>
          <p:nvPr/>
        </p:nvSpPr>
        <p:spPr>
          <a:xfrm>
            <a:off x="3635124" y="3034439"/>
            <a:ext cx="137160" cy="1371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5</a:t>
            </a:r>
          </a:p>
        </p:txBody>
      </p:sp>
      <p:sp>
        <p:nvSpPr>
          <p:cNvPr id="22" name="TextBox 21"/>
          <p:cNvSpPr txBox="1"/>
          <p:nvPr/>
        </p:nvSpPr>
        <p:spPr>
          <a:xfrm rot="20107816">
            <a:off x="1655152" y="1595698"/>
            <a:ext cx="989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Boston 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 rot="21340191">
            <a:off x="1928881" y="1937901"/>
            <a:ext cx="989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170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 rot="21348332">
            <a:off x="1938721" y="2324276"/>
            <a:ext cx="989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Jennings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2652903" y="2039905"/>
            <a:ext cx="165851" cy="11736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840939" y="2414402"/>
            <a:ext cx="154050" cy="109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6007609" y="1657320"/>
            <a:ext cx="6184391" cy="1208898"/>
            <a:chOff x="6007609" y="1683954"/>
            <a:chExt cx="6184391" cy="1208898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7609" y="1929684"/>
              <a:ext cx="3090672" cy="963168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288" y="1929684"/>
              <a:ext cx="3029712" cy="963168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014994" y="1683955"/>
              <a:ext cx="6397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Before</a:t>
              </a:r>
              <a:endParaRPr lang="en-US" sz="1000" b="1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64180" y="1683954"/>
              <a:ext cx="6397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After</a:t>
              </a:r>
              <a:endParaRPr lang="en-US" sz="1000" b="1" dirty="0"/>
            </a:p>
          </p:txBody>
        </p:sp>
      </p:grpSp>
      <p:cxnSp>
        <p:nvCxnSpPr>
          <p:cNvPr id="32" name="Straight Connector 31"/>
          <p:cNvCxnSpPr/>
          <p:nvPr/>
        </p:nvCxnSpPr>
        <p:spPr>
          <a:xfrm>
            <a:off x="1600200" y="5320205"/>
            <a:ext cx="46716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lIns="182880" tIns="0" rIns="182880" bIns="0">
            <a:noAutofit/>
          </a:bodyPr>
          <a:lstStyle/>
          <a:p>
            <a:r>
              <a:rPr lang="en-US" b="1" dirty="0" smtClean="0"/>
              <a:t>Background</a:t>
            </a:r>
            <a:endParaRPr lang="en-US" b="1" dirty="0"/>
          </a:p>
          <a:p>
            <a:pPr lvl="1"/>
            <a:r>
              <a:rPr lang="en-US" dirty="0"/>
              <a:t>Signed bike route</a:t>
            </a:r>
          </a:p>
          <a:p>
            <a:pPr lvl="1"/>
            <a:r>
              <a:rPr lang="en-US" dirty="0" smtClean="0"/>
              <a:t>DOT completed project in 2012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New DOT project: Louis </a:t>
            </a:r>
            <a:r>
              <a:rPr lang="en-US" dirty="0"/>
              <a:t>Nine Blvd Safety Improvements (</a:t>
            </a:r>
            <a:r>
              <a:rPr lang="en-US" dirty="0" smtClean="0"/>
              <a:t>NNLOUISNIN)</a:t>
            </a:r>
          </a:p>
          <a:p>
            <a:pPr lvl="2"/>
            <a:r>
              <a:rPr lang="en-US" dirty="0" smtClean="0"/>
              <a:t>Unfunded; $3,125,000; FY2019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Issues</a:t>
            </a:r>
          </a:p>
          <a:p>
            <a:pPr lvl="1"/>
            <a:r>
              <a:rPr lang="en-US" dirty="0" smtClean="0"/>
              <a:t>60 feet wide underutilized street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Opportunities</a:t>
            </a:r>
            <a:endParaRPr lang="en-US" b="1" dirty="0"/>
          </a:p>
          <a:p>
            <a:pPr lvl="1"/>
            <a:r>
              <a:rPr lang="en-US" dirty="0" smtClean="0"/>
              <a:t>Add standard bike lane by </a:t>
            </a:r>
            <a:r>
              <a:rPr lang="en-US" dirty="0"/>
              <a:t>taking 5’ of the 14’ parking </a:t>
            </a:r>
            <a:r>
              <a:rPr lang="en-US" dirty="0" smtClean="0"/>
              <a:t>lane</a:t>
            </a:r>
          </a:p>
          <a:p>
            <a:pPr lvl="1"/>
            <a:r>
              <a:rPr lang="en-US" dirty="0" smtClean="0"/>
              <a:t>Raised median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24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790" y="3648994"/>
            <a:ext cx="2743200" cy="27432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2" t="1" b="48865"/>
          <a:stretch/>
        </p:blipFill>
        <p:spPr>
          <a:xfrm>
            <a:off x="-299" y="3648994"/>
            <a:ext cx="3085862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9" y="791515"/>
            <a:ext cx="5943600" cy="27432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Crotona Park – 174 </a:t>
            </a:r>
            <a:r>
              <a:rPr lang="en-US" dirty="0" smtClean="0"/>
              <a:t>St Connection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</p:spPr>
        <p:txBody>
          <a:bodyPr/>
          <a:lstStyle/>
          <a:p>
            <a:r>
              <a:rPr lang="en-US" b="1" dirty="0"/>
              <a:t>Southern Blvd &amp; Boston Rd at E174th St Intersection Safety Improvements 2015: </a:t>
            </a:r>
            <a:r>
              <a:rPr lang="en-US" dirty="0">
                <a:hlinkClick r:id="rId5"/>
              </a:rPr>
              <a:t>http://www.nyc.gov/html/dot/downloads/pdf/2015-03-southern-blvd-boston-rd.pdf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3B5F94-9D18-4CD7-A9B2-82F39252AEEB}" type="slidenum">
              <a:rPr lang="en-US" smtClean="0"/>
              <a:pPr/>
              <a:t>14</a:t>
            </a:fld>
            <a:endParaRPr lang="en-US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3753437" y="2967840"/>
            <a:ext cx="82192" cy="16180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4196935" y="5681680"/>
            <a:ext cx="143155" cy="276066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786945" y="5435459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One Way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1443557" y="5232552"/>
            <a:ext cx="169461" cy="76200"/>
          </a:xfrm>
          <a:prstGeom prst="line">
            <a:avLst/>
          </a:prstGeom>
          <a:ln w="28575">
            <a:solidFill>
              <a:schemeClr val="bg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067419" y="5261333"/>
            <a:ext cx="8250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2"/>
                </a:solidFill>
              </a:rPr>
              <a:t>Bike Lane Gap</a:t>
            </a:r>
            <a:endParaRPr lang="en-US" sz="1000" b="1" dirty="0">
              <a:solidFill>
                <a:schemeClr val="bg2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205437" y="6148527"/>
            <a:ext cx="2819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174 St @ Southern Blvd (</a:t>
            </a:r>
            <a:r>
              <a:rPr lang="en-US" sz="1000" b="1" dirty="0">
                <a:solidFill>
                  <a:schemeClr val="bg1"/>
                </a:solidFill>
              </a:rPr>
              <a:t>F</a:t>
            </a:r>
            <a:r>
              <a:rPr lang="en-US" sz="1000" b="1" dirty="0" smtClean="0">
                <a:solidFill>
                  <a:schemeClr val="bg1"/>
                </a:solidFill>
              </a:rPr>
              <a:t>acing South)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-185325" y="1828800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Boston 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 rot="19959248">
            <a:off x="4517290" y="937309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 rot="3802495">
            <a:off x="3312537" y="2600506"/>
            <a:ext cx="62698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174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 rot="1518594">
            <a:off x="1625667" y="5243431"/>
            <a:ext cx="6721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174 St</a:t>
            </a:r>
            <a:endParaRPr lang="en-US" sz="1000" b="1" dirty="0"/>
          </a:p>
        </p:txBody>
      </p:sp>
      <p:sp>
        <p:nvSpPr>
          <p:cNvPr id="92" name="TextBox 91"/>
          <p:cNvSpPr txBox="1"/>
          <p:nvPr/>
        </p:nvSpPr>
        <p:spPr>
          <a:xfrm rot="17563201">
            <a:off x="1181116" y="4685052"/>
            <a:ext cx="86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Southern Blvd</a:t>
            </a:r>
            <a:endParaRPr lang="en-US" sz="1000" b="1" dirty="0"/>
          </a:p>
        </p:txBody>
      </p:sp>
      <p:sp>
        <p:nvSpPr>
          <p:cNvPr id="94" name="TextBox 93"/>
          <p:cNvSpPr txBox="1"/>
          <p:nvPr/>
        </p:nvSpPr>
        <p:spPr>
          <a:xfrm rot="17563201">
            <a:off x="996089" y="5721032"/>
            <a:ext cx="653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Hoe Ave</a:t>
            </a:r>
            <a:endParaRPr lang="en-US" sz="1000" b="1" dirty="0"/>
          </a:p>
        </p:txBody>
      </p:sp>
      <p:sp>
        <p:nvSpPr>
          <p:cNvPr id="95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lIns="182880" tIns="0" rIns="182880" bIns="0">
            <a:noAutofit/>
          </a:bodyPr>
          <a:lstStyle/>
          <a:p>
            <a:r>
              <a:rPr lang="en-US" b="1" dirty="0" smtClean="0"/>
              <a:t>Background</a:t>
            </a:r>
            <a:endParaRPr lang="en-US" b="1" dirty="0"/>
          </a:p>
          <a:p>
            <a:pPr lvl="1"/>
            <a:r>
              <a:rPr lang="en-US" dirty="0" smtClean="0"/>
              <a:t>Vision Zero Priority Intersection</a:t>
            </a:r>
          </a:p>
          <a:p>
            <a:pPr lvl="1"/>
            <a:r>
              <a:rPr lang="en-US" dirty="0" smtClean="0"/>
              <a:t>DOT </a:t>
            </a:r>
            <a:r>
              <a:rPr lang="en-US" dirty="0"/>
              <a:t>project in 2015 (construction will begin </a:t>
            </a:r>
            <a:r>
              <a:rPr lang="en-US" dirty="0" smtClean="0"/>
              <a:t>in </a:t>
            </a:r>
            <a:r>
              <a:rPr lang="en-US" dirty="0"/>
              <a:t>Fall 2018 after DDC sewer and water main capital reconstruction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Issues</a:t>
            </a:r>
          </a:p>
          <a:p>
            <a:pPr lvl="1"/>
            <a:r>
              <a:rPr lang="en-US" dirty="0" smtClean="0"/>
              <a:t>No wayfinding for parks</a:t>
            </a:r>
          </a:p>
          <a:p>
            <a:pPr lvl="1"/>
            <a:r>
              <a:rPr lang="en-US" dirty="0" smtClean="0"/>
              <a:t>Bike </a:t>
            </a:r>
            <a:r>
              <a:rPr lang="en-US" dirty="0"/>
              <a:t>lane gap on 174 St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Opportunities</a:t>
            </a:r>
            <a:endParaRPr lang="en-US" b="1" dirty="0"/>
          </a:p>
          <a:p>
            <a:pPr lvl="1"/>
            <a:r>
              <a:rPr lang="en-US" dirty="0"/>
              <a:t>Wayfinding signage for parks</a:t>
            </a:r>
          </a:p>
          <a:p>
            <a:pPr lvl="1"/>
            <a:r>
              <a:rPr lang="en-US" dirty="0" smtClean="0"/>
              <a:t>Add </a:t>
            </a:r>
            <a:r>
              <a:rPr lang="en-US" dirty="0"/>
              <a:t>bike lane on 174 St between Southern Blvd and Hoe </a:t>
            </a:r>
            <a:r>
              <a:rPr lang="en-US" dirty="0" smtClean="0"/>
              <a:t>Ave</a:t>
            </a:r>
            <a:endParaRPr lang="en-US" dirty="0" smtClean="0"/>
          </a:p>
        </p:txBody>
      </p:sp>
      <p:sp>
        <p:nvSpPr>
          <p:cNvPr id="98" name="TextBox 97"/>
          <p:cNvSpPr txBox="1"/>
          <p:nvPr/>
        </p:nvSpPr>
        <p:spPr>
          <a:xfrm>
            <a:off x="102075" y="4988462"/>
            <a:ext cx="107872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Crotona Park</a:t>
            </a:r>
            <a:endParaRPr lang="en-US" sz="1000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1959816" y="5895260"/>
            <a:ext cx="853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Starlight Park</a:t>
            </a:r>
            <a:endParaRPr lang="en-US" sz="1000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3500577" y="3135882"/>
            <a:ext cx="891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Bike Lane Gap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99646" y="4760485"/>
            <a:ext cx="7140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Bike Lane Gap</a:t>
            </a:r>
            <a:endParaRPr 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661"/>
            <a:ext cx="5943600" cy="5486400"/>
          </a:xfrm>
          <a:prstGeom prst="rect">
            <a:avLst/>
          </a:prstGeom>
        </p:spPr>
      </p:pic>
      <p:graphicFrame>
        <p:nvGraphicFramePr>
          <p:cNvPr id="39" name="Chart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89151"/>
              </p:ext>
            </p:extLst>
          </p:nvPr>
        </p:nvGraphicFramePr>
        <p:xfrm>
          <a:off x="-2" y="558749"/>
          <a:ext cx="2767808" cy="2013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285" y="3364354"/>
            <a:ext cx="3151632" cy="31394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Crotona Park – Crotona </a:t>
            </a:r>
            <a:r>
              <a:rPr lang="en-US" dirty="0" smtClean="0"/>
              <a:t>Ave @ Claremont Pkwy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Crotona Avenue Improvements 2010: </a:t>
            </a:r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www.nyc.gov/html/dot/downloads/pdf/20100426_crotona_improvements.pdf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581682" y="2541229"/>
            <a:ext cx="1156925" cy="400110"/>
            <a:chOff x="1306036" y="1681887"/>
            <a:chExt cx="1156925" cy="400110"/>
          </a:xfrm>
        </p:grpSpPr>
        <p:sp>
          <p:nvSpPr>
            <p:cNvPr id="9" name="TextBox 8"/>
            <p:cNvSpPr txBox="1"/>
            <p:nvPr/>
          </p:nvSpPr>
          <p:spPr>
            <a:xfrm>
              <a:off x="1306036" y="1681887"/>
              <a:ext cx="1156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Bus Stop (Bx17)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2268791" y="1857272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2177351" y="1897572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3098908" y="4255366"/>
            <a:ext cx="1156925" cy="400110"/>
            <a:chOff x="1122499" y="1628917"/>
            <a:chExt cx="1156925" cy="400110"/>
          </a:xfrm>
        </p:grpSpPr>
        <p:sp>
          <p:nvSpPr>
            <p:cNvPr id="13" name="TextBox 12"/>
            <p:cNvSpPr txBox="1"/>
            <p:nvPr/>
          </p:nvSpPr>
          <p:spPr>
            <a:xfrm>
              <a:off x="1122499" y="1628917"/>
              <a:ext cx="1156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Bus Stop (Bx17)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1232035" y="1788672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1306036" y="1828972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3493418" y="2716801"/>
            <a:ext cx="1156925" cy="400110"/>
            <a:chOff x="1122499" y="1628917"/>
            <a:chExt cx="1156925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1122499" y="1628917"/>
              <a:ext cx="1156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Bus Stop (Bx11)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1232035" y="1788672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1306036" y="1828972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953068" y="3951423"/>
            <a:ext cx="1156925" cy="400110"/>
            <a:chOff x="1297781" y="1757524"/>
            <a:chExt cx="1156925" cy="400110"/>
          </a:xfrm>
        </p:grpSpPr>
        <p:sp>
          <p:nvSpPr>
            <p:cNvPr id="21" name="TextBox 20"/>
            <p:cNvSpPr txBox="1"/>
            <p:nvPr/>
          </p:nvSpPr>
          <p:spPr>
            <a:xfrm>
              <a:off x="1297781" y="1757524"/>
              <a:ext cx="11569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Bus Stop (Bx11)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2268791" y="1857272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2177351" y="1897572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/>
          <p:cNvSpPr txBox="1"/>
          <p:nvPr/>
        </p:nvSpPr>
        <p:spPr>
          <a:xfrm>
            <a:off x="4679386" y="3078535"/>
            <a:ext cx="1378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Claremont Pkwy</a:t>
            </a:r>
          </a:p>
        </p:txBody>
      </p:sp>
      <p:sp>
        <p:nvSpPr>
          <p:cNvPr id="28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0" y="788847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 smtClean="0"/>
              <a:t>Major intersection in the park</a:t>
            </a:r>
          </a:p>
          <a:p>
            <a:pPr lvl="1"/>
            <a:r>
              <a:rPr lang="en-US" dirty="0" smtClean="0"/>
              <a:t>Bus </a:t>
            </a:r>
            <a:r>
              <a:rPr lang="en-US" dirty="0"/>
              <a:t>stops at four </a:t>
            </a:r>
            <a:r>
              <a:rPr lang="en-US" dirty="0" smtClean="0"/>
              <a:t>corners</a:t>
            </a:r>
          </a:p>
          <a:p>
            <a:pPr lvl="1"/>
            <a:r>
              <a:rPr lang="en-US" dirty="0" smtClean="0"/>
              <a:t>Crotona Ave is the Vision Zero Priority Corridor</a:t>
            </a:r>
          </a:p>
          <a:p>
            <a:pPr lvl="1"/>
            <a:r>
              <a:rPr lang="en-US" dirty="0" smtClean="0"/>
              <a:t>37 </a:t>
            </a:r>
            <a:r>
              <a:rPr lang="en-US" dirty="0"/>
              <a:t>crashes between 01/01/2010 and 07/31/2016</a:t>
            </a:r>
          </a:p>
          <a:p>
            <a:pPr lvl="1"/>
            <a:r>
              <a:rPr lang="en-US" dirty="0"/>
              <a:t>2010-2014 total </a:t>
            </a:r>
            <a:r>
              <a:rPr lang="en-US" dirty="0" err="1"/>
              <a:t>KSI</a:t>
            </a:r>
            <a:r>
              <a:rPr lang="en-US" dirty="0"/>
              <a:t> </a:t>
            </a:r>
            <a:r>
              <a:rPr lang="en-US" dirty="0" smtClean="0"/>
              <a:t>was 3; pedestrian </a:t>
            </a:r>
            <a:r>
              <a:rPr lang="en-US" dirty="0" err="1" smtClean="0"/>
              <a:t>KSI</a:t>
            </a:r>
            <a:r>
              <a:rPr lang="en-US" dirty="0" smtClean="0"/>
              <a:t> was 2</a:t>
            </a:r>
            <a:endParaRPr lang="en-US" dirty="0"/>
          </a:p>
          <a:p>
            <a:pPr lvl="1"/>
            <a:r>
              <a:rPr lang="en-US" dirty="0"/>
              <a:t>50% of motor vehicle crashes were rear-end </a:t>
            </a:r>
            <a:r>
              <a:rPr lang="en-US" dirty="0" smtClean="0"/>
              <a:t>collisions</a:t>
            </a:r>
            <a:endParaRPr lang="en-US" dirty="0"/>
          </a:p>
          <a:p>
            <a:pPr lvl="1"/>
            <a:r>
              <a:rPr lang="en-US" dirty="0" smtClean="0"/>
              <a:t>DOT </a:t>
            </a:r>
            <a:r>
              <a:rPr lang="en-US" dirty="0"/>
              <a:t>completed project in 2010</a:t>
            </a:r>
          </a:p>
          <a:p>
            <a:pPr lvl="2"/>
            <a:r>
              <a:rPr lang="en-US" dirty="0"/>
              <a:t>Landscaped pedestrian </a:t>
            </a:r>
            <a:r>
              <a:rPr lang="en-US" dirty="0" smtClean="0"/>
              <a:t>refuges for westbound and northbound</a:t>
            </a:r>
            <a:endParaRPr lang="en-US" dirty="0"/>
          </a:p>
          <a:p>
            <a:pPr lvl="2"/>
            <a:r>
              <a:rPr lang="en-US" dirty="0" smtClean="0"/>
              <a:t>Smaller turning radius for southwest corner</a:t>
            </a:r>
          </a:p>
          <a:p>
            <a:pPr lvl="2"/>
            <a:endParaRPr lang="en-US" dirty="0" smtClean="0"/>
          </a:p>
          <a:p>
            <a:r>
              <a:rPr lang="en-US" b="1" dirty="0" smtClean="0"/>
              <a:t>Issues</a:t>
            </a:r>
            <a:endParaRPr lang="en-US" b="1" dirty="0"/>
          </a:p>
          <a:p>
            <a:pPr lvl="1"/>
            <a:r>
              <a:rPr lang="en-US" dirty="0"/>
              <a:t>Large turning </a:t>
            </a:r>
            <a:r>
              <a:rPr lang="en-US" dirty="0" smtClean="0"/>
              <a:t>radius for southeast corner</a:t>
            </a:r>
            <a:endParaRPr lang="en-US" dirty="0"/>
          </a:p>
          <a:p>
            <a:pPr lvl="1"/>
            <a:r>
              <a:rPr lang="en-US" dirty="0"/>
              <a:t>Potential speeding </a:t>
            </a:r>
            <a:r>
              <a:rPr lang="en-US" dirty="0" smtClean="0"/>
              <a:t>issue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Smaller turning radii</a:t>
            </a:r>
          </a:p>
          <a:p>
            <a:pPr lvl="1"/>
            <a:r>
              <a:rPr lang="en-US" dirty="0" smtClean="0"/>
              <a:t>Pedestrian island for SB approach</a:t>
            </a:r>
          </a:p>
        </p:txBody>
      </p:sp>
      <p:sp>
        <p:nvSpPr>
          <p:cNvPr id="29" name="TextBox 28"/>
          <p:cNvSpPr txBox="1"/>
          <p:nvPr/>
        </p:nvSpPr>
        <p:spPr>
          <a:xfrm rot="15981649">
            <a:off x="2245199" y="5683492"/>
            <a:ext cx="13784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Ave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47716" y="3659885"/>
            <a:ext cx="836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Large Turning Radius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29098" y="1133335"/>
            <a:ext cx="0" cy="121920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 rot="16200000">
            <a:off x="1173492" y="1259938"/>
            <a:ext cx="64825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 smtClean="0">
                <a:solidFill>
                  <a:srgbClr val="FF0000"/>
                </a:solidFill>
              </a:rPr>
              <a:t>DOT Project</a:t>
            </a:r>
            <a:endParaRPr lang="en-US" sz="600" b="1" dirty="0">
              <a:solidFill>
                <a:srgbClr val="FF000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933657" y="6257514"/>
            <a:ext cx="12954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 smtClean="0"/>
              <a:t>Proposed in 2010</a:t>
            </a:r>
            <a:endParaRPr lang="en-US" sz="1000" b="1" dirty="0"/>
          </a:p>
        </p:txBody>
      </p:sp>
      <p:sp>
        <p:nvSpPr>
          <p:cNvPr id="40" name="Freeform 39"/>
          <p:cNvSpPr/>
          <p:nvPr/>
        </p:nvSpPr>
        <p:spPr>
          <a:xfrm>
            <a:off x="2793765" y="2807131"/>
            <a:ext cx="171449" cy="414343"/>
          </a:xfrm>
          <a:custGeom>
            <a:avLst/>
            <a:gdLst>
              <a:gd name="connsiteX0" fmla="*/ 66675 w 157162"/>
              <a:gd name="connsiteY0" fmla="*/ 19050 h 414338"/>
              <a:gd name="connsiteX1" fmla="*/ 123825 w 157162"/>
              <a:gd name="connsiteY1" fmla="*/ 0 h 414338"/>
              <a:gd name="connsiteX2" fmla="*/ 157162 w 157162"/>
              <a:gd name="connsiteY2" fmla="*/ 19050 h 414338"/>
              <a:gd name="connsiteX3" fmla="*/ 119062 w 157162"/>
              <a:gd name="connsiteY3" fmla="*/ 342900 h 414338"/>
              <a:gd name="connsiteX4" fmla="*/ 95250 w 157162"/>
              <a:gd name="connsiteY4" fmla="*/ 400050 h 414338"/>
              <a:gd name="connsiteX5" fmla="*/ 38100 w 157162"/>
              <a:gd name="connsiteY5" fmla="*/ 414338 h 414338"/>
              <a:gd name="connsiteX6" fmla="*/ 0 w 157162"/>
              <a:gd name="connsiteY6" fmla="*/ 390525 h 414338"/>
              <a:gd name="connsiteX7" fmla="*/ 66675 w 157162"/>
              <a:gd name="connsiteY7" fmla="*/ 19050 h 414338"/>
              <a:gd name="connsiteX0" fmla="*/ 66675 w 171449"/>
              <a:gd name="connsiteY0" fmla="*/ 19050 h 414338"/>
              <a:gd name="connsiteX1" fmla="*/ 123825 w 171449"/>
              <a:gd name="connsiteY1" fmla="*/ 0 h 414338"/>
              <a:gd name="connsiteX2" fmla="*/ 171449 w 171449"/>
              <a:gd name="connsiteY2" fmla="*/ 19050 h 414338"/>
              <a:gd name="connsiteX3" fmla="*/ 119062 w 171449"/>
              <a:gd name="connsiteY3" fmla="*/ 342900 h 414338"/>
              <a:gd name="connsiteX4" fmla="*/ 95250 w 171449"/>
              <a:gd name="connsiteY4" fmla="*/ 400050 h 414338"/>
              <a:gd name="connsiteX5" fmla="*/ 38100 w 171449"/>
              <a:gd name="connsiteY5" fmla="*/ 414338 h 414338"/>
              <a:gd name="connsiteX6" fmla="*/ 0 w 171449"/>
              <a:gd name="connsiteY6" fmla="*/ 390525 h 414338"/>
              <a:gd name="connsiteX7" fmla="*/ 66675 w 171449"/>
              <a:gd name="connsiteY7" fmla="*/ 19050 h 414338"/>
              <a:gd name="connsiteX0" fmla="*/ 66675 w 171449"/>
              <a:gd name="connsiteY0" fmla="*/ 26193 h 421481"/>
              <a:gd name="connsiteX1" fmla="*/ 126206 w 171449"/>
              <a:gd name="connsiteY1" fmla="*/ 0 h 421481"/>
              <a:gd name="connsiteX2" fmla="*/ 171449 w 171449"/>
              <a:gd name="connsiteY2" fmla="*/ 26193 h 421481"/>
              <a:gd name="connsiteX3" fmla="*/ 119062 w 171449"/>
              <a:gd name="connsiteY3" fmla="*/ 350043 h 421481"/>
              <a:gd name="connsiteX4" fmla="*/ 95250 w 171449"/>
              <a:gd name="connsiteY4" fmla="*/ 407193 h 421481"/>
              <a:gd name="connsiteX5" fmla="*/ 38100 w 171449"/>
              <a:gd name="connsiteY5" fmla="*/ 421481 h 421481"/>
              <a:gd name="connsiteX6" fmla="*/ 0 w 171449"/>
              <a:gd name="connsiteY6" fmla="*/ 397668 h 421481"/>
              <a:gd name="connsiteX7" fmla="*/ 66675 w 171449"/>
              <a:gd name="connsiteY7" fmla="*/ 26193 h 421481"/>
              <a:gd name="connsiteX0" fmla="*/ 66675 w 171449"/>
              <a:gd name="connsiteY0" fmla="*/ 26193 h 421481"/>
              <a:gd name="connsiteX1" fmla="*/ 126206 w 171449"/>
              <a:gd name="connsiteY1" fmla="*/ 0 h 421481"/>
              <a:gd name="connsiteX2" fmla="*/ 171449 w 171449"/>
              <a:gd name="connsiteY2" fmla="*/ 26193 h 421481"/>
              <a:gd name="connsiteX3" fmla="*/ 119062 w 171449"/>
              <a:gd name="connsiteY3" fmla="*/ 350043 h 421481"/>
              <a:gd name="connsiteX4" fmla="*/ 95250 w 171449"/>
              <a:gd name="connsiteY4" fmla="*/ 407193 h 421481"/>
              <a:gd name="connsiteX5" fmla="*/ 38100 w 171449"/>
              <a:gd name="connsiteY5" fmla="*/ 421481 h 421481"/>
              <a:gd name="connsiteX6" fmla="*/ 0 w 171449"/>
              <a:gd name="connsiteY6" fmla="*/ 357187 h 421481"/>
              <a:gd name="connsiteX7" fmla="*/ 66675 w 171449"/>
              <a:gd name="connsiteY7" fmla="*/ 26193 h 421481"/>
              <a:gd name="connsiteX0" fmla="*/ 66675 w 171449"/>
              <a:gd name="connsiteY0" fmla="*/ 26193 h 421481"/>
              <a:gd name="connsiteX1" fmla="*/ 126206 w 171449"/>
              <a:gd name="connsiteY1" fmla="*/ 0 h 421481"/>
              <a:gd name="connsiteX2" fmla="*/ 171449 w 171449"/>
              <a:gd name="connsiteY2" fmla="*/ 26193 h 421481"/>
              <a:gd name="connsiteX3" fmla="*/ 119062 w 171449"/>
              <a:gd name="connsiteY3" fmla="*/ 350043 h 421481"/>
              <a:gd name="connsiteX4" fmla="*/ 95250 w 171449"/>
              <a:gd name="connsiteY4" fmla="*/ 407193 h 421481"/>
              <a:gd name="connsiteX5" fmla="*/ 38100 w 171449"/>
              <a:gd name="connsiteY5" fmla="*/ 421481 h 421481"/>
              <a:gd name="connsiteX6" fmla="*/ 0 w 171449"/>
              <a:gd name="connsiteY6" fmla="*/ 357187 h 421481"/>
              <a:gd name="connsiteX7" fmla="*/ 66675 w 171449"/>
              <a:gd name="connsiteY7" fmla="*/ 26193 h 421481"/>
              <a:gd name="connsiteX0" fmla="*/ 66675 w 171449"/>
              <a:gd name="connsiteY0" fmla="*/ 26193 h 414338"/>
              <a:gd name="connsiteX1" fmla="*/ 126206 w 171449"/>
              <a:gd name="connsiteY1" fmla="*/ 0 h 414338"/>
              <a:gd name="connsiteX2" fmla="*/ 171449 w 171449"/>
              <a:gd name="connsiteY2" fmla="*/ 26193 h 414338"/>
              <a:gd name="connsiteX3" fmla="*/ 119062 w 171449"/>
              <a:gd name="connsiteY3" fmla="*/ 350043 h 414338"/>
              <a:gd name="connsiteX4" fmla="*/ 95250 w 171449"/>
              <a:gd name="connsiteY4" fmla="*/ 407193 h 414338"/>
              <a:gd name="connsiteX5" fmla="*/ 21431 w 171449"/>
              <a:gd name="connsiteY5" fmla="*/ 414338 h 414338"/>
              <a:gd name="connsiteX6" fmla="*/ 0 w 171449"/>
              <a:gd name="connsiteY6" fmla="*/ 357187 h 414338"/>
              <a:gd name="connsiteX7" fmla="*/ 66675 w 171449"/>
              <a:gd name="connsiteY7" fmla="*/ 26193 h 414338"/>
              <a:gd name="connsiteX0" fmla="*/ 66675 w 171449"/>
              <a:gd name="connsiteY0" fmla="*/ 26193 h 419100"/>
              <a:gd name="connsiteX1" fmla="*/ 126206 w 171449"/>
              <a:gd name="connsiteY1" fmla="*/ 0 h 419100"/>
              <a:gd name="connsiteX2" fmla="*/ 171449 w 171449"/>
              <a:gd name="connsiteY2" fmla="*/ 26193 h 419100"/>
              <a:gd name="connsiteX3" fmla="*/ 119062 w 171449"/>
              <a:gd name="connsiteY3" fmla="*/ 350043 h 419100"/>
              <a:gd name="connsiteX4" fmla="*/ 78581 w 171449"/>
              <a:gd name="connsiteY4" fmla="*/ 419100 h 419100"/>
              <a:gd name="connsiteX5" fmla="*/ 21431 w 171449"/>
              <a:gd name="connsiteY5" fmla="*/ 414338 h 419100"/>
              <a:gd name="connsiteX6" fmla="*/ 0 w 171449"/>
              <a:gd name="connsiteY6" fmla="*/ 357187 h 419100"/>
              <a:gd name="connsiteX7" fmla="*/ 66675 w 171449"/>
              <a:gd name="connsiteY7" fmla="*/ 26193 h 419100"/>
              <a:gd name="connsiteX0" fmla="*/ 66675 w 171449"/>
              <a:gd name="connsiteY0" fmla="*/ 26193 h 419100"/>
              <a:gd name="connsiteX1" fmla="*/ 126206 w 171449"/>
              <a:gd name="connsiteY1" fmla="*/ 0 h 419100"/>
              <a:gd name="connsiteX2" fmla="*/ 171449 w 171449"/>
              <a:gd name="connsiteY2" fmla="*/ 26193 h 419100"/>
              <a:gd name="connsiteX3" fmla="*/ 111918 w 171449"/>
              <a:gd name="connsiteY3" fmla="*/ 366712 h 419100"/>
              <a:gd name="connsiteX4" fmla="*/ 78581 w 171449"/>
              <a:gd name="connsiteY4" fmla="*/ 419100 h 419100"/>
              <a:gd name="connsiteX5" fmla="*/ 21431 w 171449"/>
              <a:gd name="connsiteY5" fmla="*/ 414338 h 419100"/>
              <a:gd name="connsiteX6" fmla="*/ 0 w 171449"/>
              <a:gd name="connsiteY6" fmla="*/ 357187 h 419100"/>
              <a:gd name="connsiteX7" fmla="*/ 66675 w 171449"/>
              <a:gd name="connsiteY7" fmla="*/ 26193 h 419100"/>
              <a:gd name="connsiteX0" fmla="*/ 66675 w 171449"/>
              <a:gd name="connsiteY0" fmla="*/ 26193 h 419100"/>
              <a:gd name="connsiteX1" fmla="*/ 97737 w 171449"/>
              <a:gd name="connsiteY1" fmla="*/ 16663 h 419100"/>
              <a:gd name="connsiteX2" fmla="*/ 126206 w 171449"/>
              <a:gd name="connsiteY2" fmla="*/ 0 h 419100"/>
              <a:gd name="connsiteX3" fmla="*/ 171449 w 171449"/>
              <a:gd name="connsiteY3" fmla="*/ 26193 h 419100"/>
              <a:gd name="connsiteX4" fmla="*/ 111918 w 171449"/>
              <a:gd name="connsiteY4" fmla="*/ 366712 h 419100"/>
              <a:gd name="connsiteX5" fmla="*/ 78581 w 171449"/>
              <a:gd name="connsiteY5" fmla="*/ 419100 h 419100"/>
              <a:gd name="connsiteX6" fmla="*/ 21431 w 171449"/>
              <a:gd name="connsiteY6" fmla="*/ 414338 h 419100"/>
              <a:gd name="connsiteX7" fmla="*/ 0 w 171449"/>
              <a:gd name="connsiteY7" fmla="*/ 357187 h 419100"/>
              <a:gd name="connsiteX8" fmla="*/ 66675 w 171449"/>
              <a:gd name="connsiteY8" fmla="*/ 26193 h 419100"/>
              <a:gd name="connsiteX0" fmla="*/ 66675 w 171449"/>
              <a:gd name="connsiteY0" fmla="*/ 21431 h 414338"/>
              <a:gd name="connsiteX1" fmla="*/ 97737 w 171449"/>
              <a:gd name="connsiteY1" fmla="*/ 11901 h 414338"/>
              <a:gd name="connsiteX2" fmla="*/ 138112 w 171449"/>
              <a:gd name="connsiteY2" fmla="*/ 0 h 414338"/>
              <a:gd name="connsiteX3" fmla="*/ 171449 w 171449"/>
              <a:gd name="connsiteY3" fmla="*/ 21431 h 414338"/>
              <a:gd name="connsiteX4" fmla="*/ 111918 w 171449"/>
              <a:gd name="connsiteY4" fmla="*/ 361950 h 414338"/>
              <a:gd name="connsiteX5" fmla="*/ 78581 w 171449"/>
              <a:gd name="connsiteY5" fmla="*/ 414338 h 414338"/>
              <a:gd name="connsiteX6" fmla="*/ 21431 w 171449"/>
              <a:gd name="connsiteY6" fmla="*/ 409576 h 414338"/>
              <a:gd name="connsiteX7" fmla="*/ 0 w 171449"/>
              <a:gd name="connsiteY7" fmla="*/ 352425 h 414338"/>
              <a:gd name="connsiteX8" fmla="*/ 66675 w 171449"/>
              <a:gd name="connsiteY8" fmla="*/ 21431 h 414338"/>
              <a:gd name="connsiteX0" fmla="*/ 66675 w 171449"/>
              <a:gd name="connsiteY0" fmla="*/ 21436 h 414343"/>
              <a:gd name="connsiteX1" fmla="*/ 88212 w 171449"/>
              <a:gd name="connsiteY1" fmla="*/ 0 h 414343"/>
              <a:gd name="connsiteX2" fmla="*/ 138112 w 171449"/>
              <a:gd name="connsiteY2" fmla="*/ 5 h 414343"/>
              <a:gd name="connsiteX3" fmla="*/ 171449 w 171449"/>
              <a:gd name="connsiteY3" fmla="*/ 21436 h 414343"/>
              <a:gd name="connsiteX4" fmla="*/ 111918 w 171449"/>
              <a:gd name="connsiteY4" fmla="*/ 361955 h 414343"/>
              <a:gd name="connsiteX5" fmla="*/ 78581 w 171449"/>
              <a:gd name="connsiteY5" fmla="*/ 414343 h 414343"/>
              <a:gd name="connsiteX6" fmla="*/ 21431 w 171449"/>
              <a:gd name="connsiteY6" fmla="*/ 409581 h 414343"/>
              <a:gd name="connsiteX7" fmla="*/ 0 w 171449"/>
              <a:gd name="connsiteY7" fmla="*/ 352430 h 414343"/>
              <a:gd name="connsiteX8" fmla="*/ 66675 w 171449"/>
              <a:gd name="connsiteY8" fmla="*/ 21436 h 41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1449" h="414343">
                <a:moveTo>
                  <a:pt x="66675" y="21436"/>
                </a:moveTo>
                <a:lnTo>
                  <a:pt x="88212" y="0"/>
                </a:lnTo>
                <a:lnTo>
                  <a:pt x="138112" y="5"/>
                </a:lnTo>
                <a:lnTo>
                  <a:pt x="171449" y="21436"/>
                </a:lnTo>
                <a:lnTo>
                  <a:pt x="111918" y="361955"/>
                </a:lnTo>
                <a:lnTo>
                  <a:pt x="78581" y="414343"/>
                </a:lnTo>
                <a:lnTo>
                  <a:pt x="21431" y="409581"/>
                </a:lnTo>
                <a:cubicBezTo>
                  <a:pt x="8731" y="388150"/>
                  <a:pt x="10318" y="388149"/>
                  <a:pt x="0" y="352430"/>
                </a:cubicBezTo>
                <a:lnTo>
                  <a:pt x="66675" y="21436"/>
                </a:lnTo>
                <a:close/>
              </a:path>
            </a:pathLst>
          </a:custGeom>
          <a:noFill/>
          <a:ln w="28575">
            <a:solidFill>
              <a:srgbClr val="FFC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2421126" y="3180735"/>
            <a:ext cx="836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C000"/>
                </a:solidFill>
              </a:rPr>
              <a:t>Potential Pedestrian Island</a:t>
            </a:r>
            <a:endParaRPr lang="en-US" sz="10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65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62" t="7478" r="2225" b="5024"/>
          <a:stretch/>
        </p:blipFill>
        <p:spPr>
          <a:xfrm>
            <a:off x="0" y="788299"/>
            <a:ext cx="5943600" cy="3200400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-21" y="1117601"/>
            <a:ext cx="2585761" cy="951852"/>
          </a:xfrm>
          <a:custGeom>
            <a:avLst/>
            <a:gdLst>
              <a:gd name="connsiteX0" fmla="*/ 2270423 w 2351480"/>
              <a:gd name="connsiteY0" fmla="*/ 0 h 993153"/>
              <a:gd name="connsiteX1" fmla="*/ 2329955 w 2351480"/>
              <a:gd name="connsiteY1" fmla="*/ 230981 h 993153"/>
              <a:gd name="connsiteX2" fmla="*/ 2337098 w 2351480"/>
              <a:gd name="connsiteY2" fmla="*/ 459581 h 993153"/>
              <a:gd name="connsiteX3" fmla="*/ 2144217 w 2351480"/>
              <a:gd name="connsiteY3" fmla="*/ 642938 h 993153"/>
              <a:gd name="connsiteX4" fmla="*/ 1827511 w 2351480"/>
              <a:gd name="connsiteY4" fmla="*/ 885825 h 993153"/>
              <a:gd name="connsiteX5" fmla="*/ 1536998 w 2351480"/>
              <a:gd name="connsiteY5" fmla="*/ 992981 h 993153"/>
              <a:gd name="connsiteX6" fmla="*/ 1315542 w 2351480"/>
              <a:gd name="connsiteY6" fmla="*/ 864394 h 993153"/>
              <a:gd name="connsiteX7" fmla="*/ 1029792 w 2351480"/>
              <a:gd name="connsiteY7" fmla="*/ 785813 h 993153"/>
              <a:gd name="connsiteX8" fmla="*/ 722611 w 2351480"/>
              <a:gd name="connsiteY8" fmla="*/ 862013 h 993153"/>
              <a:gd name="connsiteX9" fmla="*/ 513061 w 2351480"/>
              <a:gd name="connsiteY9" fmla="*/ 890588 h 993153"/>
              <a:gd name="connsiteX10" fmla="*/ 258267 w 2351480"/>
              <a:gd name="connsiteY10" fmla="*/ 800100 h 993153"/>
              <a:gd name="connsiteX11" fmla="*/ 39192 w 2351480"/>
              <a:gd name="connsiteY11" fmla="*/ 790575 h 993153"/>
              <a:gd name="connsiteX12" fmla="*/ 1092 w 2351480"/>
              <a:gd name="connsiteY12" fmla="*/ 812006 h 993153"/>
              <a:gd name="connsiteX0" fmla="*/ 2270423 w 2335420"/>
              <a:gd name="connsiteY0" fmla="*/ 0 h 993153"/>
              <a:gd name="connsiteX1" fmla="*/ 2329955 w 2335420"/>
              <a:gd name="connsiteY1" fmla="*/ 230981 h 993153"/>
              <a:gd name="connsiteX2" fmla="*/ 2311698 w 2335420"/>
              <a:gd name="connsiteY2" fmla="*/ 481806 h 993153"/>
              <a:gd name="connsiteX3" fmla="*/ 2144217 w 2335420"/>
              <a:gd name="connsiteY3" fmla="*/ 642938 h 993153"/>
              <a:gd name="connsiteX4" fmla="*/ 1827511 w 2335420"/>
              <a:gd name="connsiteY4" fmla="*/ 885825 h 993153"/>
              <a:gd name="connsiteX5" fmla="*/ 1536998 w 2335420"/>
              <a:gd name="connsiteY5" fmla="*/ 992981 h 993153"/>
              <a:gd name="connsiteX6" fmla="*/ 1315542 w 2335420"/>
              <a:gd name="connsiteY6" fmla="*/ 864394 h 993153"/>
              <a:gd name="connsiteX7" fmla="*/ 1029792 w 2335420"/>
              <a:gd name="connsiteY7" fmla="*/ 785813 h 993153"/>
              <a:gd name="connsiteX8" fmla="*/ 722611 w 2335420"/>
              <a:gd name="connsiteY8" fmla="*/ 862013 h 993153"/>
              <a:gd name="connsiteX9" fmla="*/ 513061 w 2335420"/>
              <a:gd name="connsiteY9" fmla="*/ 890588 h 993153"/>
              <a:gd name="connsiteX10" fmla="*/ 258267 w 2335420"/>
              <a:gd name="connsiteY10" fmla="*/ 800100 h 993153"/>
              <a:gd name="connsiteX11" fmla="*/ 39192 w 2335420"/>
              <a:gd name="connsiteY11" fmla="*/ 790575 h 993153"/>
              <a:gd name="connsiteX12" fmla="*/ 1092 w 2335420"/>
              <a:gd name="connsiteY12" fmla="*/ 812006 h 993153"/>
              <a:gd name="connsiteX0" fmla="*/ 2270423 w 2337660"/>
              <a:gd name="connsiteY0" fmla="*/ 0 h 993155"/>
              <a:gd name="connsiteX1" fmla="*/ 2329955 w 2337660"/>
              <a:gd name="connsiteY1" fmla="*/ 230981 h 993155"/>
              <a:gd name="connsiteX2" fmla="*/ 2311698 w 2337660"/>
              <a:gd name="connsiteY2" fmla="*/ 481806 h 993155"/>
              <a:gd name="connsiteX3" fmla="*/ 2102942 w 2337660"/>
              <a:gd name="connsiteY3" fmla="*/ 639763 h 993155"/>
              <a:gd name="connsiteX4" fmla="*/ 1827511 w 2337660"/>
              <a:gd name="connsiteY4" fmla="*/ 885825 h 993155"/>
              <a:gd name="connsiteX5" fmla="*/ 1536998 w 2337660"/>
              <a:gd name="connsiteY5" fmla="*/ 992981 h 993155"/>
              <a:gd name="connsiteX6" fmla="*/ 1315542 w 2337660"/>
              <a:gd name="connsiteY6" fmla="*/ 864394 h 993155"/>
              <a:gd name="connsiteX7" fmla="*/ 1029792 w 2337660"/>
              <a:gd name="connsiteY7" fmla="*/ 785813 h 993155"/>
              <a:gd name="connsiteX8" fmla="*/ 722611 w 2337660"/>
              <a:gd name="connsiteY8" fmla="*/ 862013 h 993155"/>
              <a:gd name="connsiteX9" fmla="*/ 513061 w 2337660"/>
              <a:gd name="connsiteY9" fmla="*/ 890588 h 993155"/>
              <a:gd name="connsiteX10" fmla="*/ 258267 w 2337660"/>
              <a:gd name="connsiteY10" fmla="*/ 800100 h 993155"/>
              <a:gd name="connsiteX11" fmla="*/ 39192 w 2337660"/>
              <a:gd name="connsiteY11" fmla="*/ 790575 h 993155"/>
              <a:gd name="connsiteX12" fmla="*/ 1092 w 2337660"/>
              <a:gd name="connsiteY12" fmla="*/ 812006 h 993155"/>
              <a:gd name="connsiteX0" fmla="*/ 2270423 w 2334711"/>
              <a:gd name="connsiteY0" fmla="*/ 0 h 993155"/>
              <a:gd name="connsiteX1" fmla="*/ 2329955 w 2334711"/>
              <a:gd name="connsiteY1" fmla="*/ 230981 h 993155"/>
              <a:gd name="connsiteX2" fmla="*/ 2305348 w 2334711"/>
              <a:gd name="connsiteY2" fmla="*/ 516731 h 993155"/>
              <a:gd name="connsiteX3" fmla="*/ 2102942 w 2334711"/>
              <a:gd name="connsiteY3" fmla="*/ 639763 h 993155"/>
              <a:gd name="connsiteX4" fmla="*/ 1827511 w 2334711"/>
              <a:gd name="connsiteY4" fmla="*/ 885825 h 993155"/>
              <a:gd name="connsiteX5" fmla="*/ 1536998 w 2334711"/>
              <a:gd name="connsiteY5" fmla="*/ 992981 h 993155"/>
              <a:gd name="connsiteX6" fmla="*/ 1315542 w 2334711"/>
              <a:gd name="connsiteY6" fmla="*/ 864394 h 993155"/>
              <a:gd name="connsiteX7" fmla="*/ 1029792 w 2334711"/>
              <a:gd name="connsiteY7" fmla="*/ 785813 h 993155"/>
              <a:gd name="connsiteX8" fmla="*/ 722611 w 2334711"/>
              <a:gd name="connsiteY8" fmla="*/ 862013 h 993155"/>
              <a:gd name="connsiteX9" fmla="*/ 513061 w 2334711"/>
              <a:gd name="connsiteY9" fmla="*/ 890588 h 993155"/>
              <a:gd name="connsiteX10" fmla="*/ 258267 w 2334711"/>
              <a:gd name="connsiteY10" fmla="*/ 800100 h 993155"/>
              <a:gd name="connsiteX11" fmla="*/ 39192 w 2334711"/>
              <a:gd name="connsiteY11" fmla="*/ 790575 h 993155"/>
              <a:gd name="connsiteX12" fmla="*/ 1092 w 2334711"/>
              <a:gd name="connsiteY12" fmla="*/ 812006 h 993155"/>
              <a:gd name="connsiteX0" fmla="*/ 2270423 w 2339978"/>
              <a:gd name="connsiteY0" fmla="*/ 0 h 993127"/>
              <a:gd name="connsiteX1" fmla="*/ 2329955 w 2339978"/>
              <a:gd name="connsiteY1" fmla="*/ 230981 h 993127"/>
              <a:gd name="connsiteX2" fmla="*/ 2305348 w 2339978"/>
              <a:gd name="connsiteY2" fmla="*/ 516731 h 993127"/>
              <a:gd name="connsiteX3" fmla="*/ 2007692 w 2339978"/>
              <a:gd name="connsiteY3" fmla="*/ 703263 h 993127"/>
              <a:gd name="connsiteX4" fmla="*/ 1827511 w 2339978"/>
              <a:gd name="connsiteY4" fmla="*/ 885825 h 993127"/>
              <a:gd name="connsiteX5" fmla="*/ 1536998 w 2339978"/>
              <a:gd name="connsiteY5" fmla="*/ 992981 h 993127"/>
              <a:gd name="connsiteX6" fmla="*/ 1315542 w 2339978"/>
              <a:gd name="connsiteY6" fmla="*/ 864394 h 993127"/>
              <a:gd name="connsiteX7" fmla="*/ 1029792 w 2339978"/>
              <a:gd name="connsiteY7" fmla="*/ 785813 h 993127"/>
              <a:gd name="connsiteX8" fmla="*/ 722611 w 2339978"/>
              <a:gd name="connsiteY8" fmla="*/ 862013 h 993127"/>
              <a:gd name="connsiteX9" fmla="*/ 513061 w 2339978"/>
              <a:gd name="connsiteY9" fmla="*/ 890588 h 993127"/>
              <a:gd name="connsiteX10" fmla="*/ 258267 w 2339978"/>
              <a:gd name="connsiteY10" fmla="*/ 800100 h 993127"/>
              <a:gd name="connsiteX11" fmla="*/ 39192 w 2339978"/>
              <a:gd name="connsiteY11" fmla="*/ 790575 h 993127"/>
              <a:gd name="connsiteX12" fmla="*/ 1092 w 2339978"/>
              <a:gd name="connsiteY12" fmla="*/ 812006 h 993127"/>
              <a:gd name="connsiteX0" fmla="*/ 2283123 w 2339183"/>
              <a:gd name="connsiteY0" fmla="*/ 0 h 951852"/>
              <a:gd name="connsiteX1" fmla="*/ 2329955 w 2339183"/>
              <a:gd name="connsiteY1" fmla="*/ 189706 h 951852"/>
              <a:gd name="connsiteX2" fmla="*/ 2305348 w 2339183"/>
              <a:gd name="connsiteY2" fmla="*/ 475456 h 951852"/>
              <a:gd name="connsiteX3" fmla="*/ 2007692 w 2339183"/>
              <a:gd name="connsiteY3" fmla="*/ 661988 h 951852"/>
              <a:gd name="connsiteX4" fmla="*/ 1827511 w 2339183"/>
              <a:gd name="connsiteY4" fmla="*/ 844550 h 951852"/>
              <a:gd name="connsiteX5" fmla="*/ 1536998 w 2339183"/>
              <a:gd name="connsiteY5" fmla="*/ 951706 h 951852"/>
              <a:gd name="connsiteX6" fmla="*/ 1315542 w 2339183"/>
              <a:gd name="connsiteY6" fmla="*/ 823119 h 951852"/>
              <a:gd name="connsiteX7" fmla="*/ 1029792 w 2339183"/>
              <a:gd name="connsiteY7" fmla="*/ 744538 h 951852"/>
              <a:gd name="connsiteX8" fmla="*/ 722611 w 2339183"/>
              <a:gd name="connsiteY8" fmla="*/ 820738 h 951852"/>
              <a:gd name="connsiteX9" fmla="*/ 513061 w 2339183"/>
              <a:gd name="connsiteY9" fmla="*/ 849313 h 951852"/>
              <a:gd name="connsiteX10" fmla="*/ 258267 w 2339183"/>
              <a:gd name="connsiteY10" fmla="*/ 758825 h 951852"/>
              <a:gd name="connsiteX11" fmla="*/ 39192 w 2339183"/>
              <a:gd name="connsiteY11" fmla="*/ 749300 h 951852"/>
              <a:gd name="connsiteX12" fmla="*/ 1092 w 2339183"/>
              <a:gd name="connsiteY12" fmla="*/ 770731 h 951852"/>
              <a:gd name="connsiteX0" fmla="*/ 2529701 w 2585761"/>
              <a:gd name="connsiteY0" fmla="*/ 0 h 951852"/>
              <a:gd name="connsiteX1" fmla="*/ 2576533 w 2585761"/>
              <a:gd name="connsiteY1" fmla="*/ 189706 h 951852"/>
              <a:gd name="connsiteX2" fmla="*/ 2551926 w 2585761"/>
              <a:gd name="connsiteY2" fmla="*/ 475456 h 951852"/>
              <a:gd name="connsiteX3" fmla="*/ 2254270 w 2585761"/>
              <a:gd name="connsiteY3" fmla="*/ 661988 h 951852"/>
              <a:gd name="connsiteX4" fmla="*/ 2074089 w 2585761"/>
              <a:gd name="connsiteY4" fmla="*/ 844550 h 951852"/>
              <a:gd name="connsiteX5" fmla="*/ 1783576 w 2585761"/>
              <a:gd name="connsiteY5" fmla="*/ 951706 h 951852"/>
              <a:gd name="connsiteX6" fmla="*/ 1562120 w 2585761"/>
              <a:gd name="connsiteY6" fmla="*/ 823119 h 951852"/>
              <a:gd name="connsiteX7" fmla="*/ 1276370 w 2585761"/>
              <a:gd name="connsiteY7" fmla="*/ 744538 h 951852"/>
              <a:gd name="connsiteX8" fmla="*/ 969189 w 2585761"/>
              <a:gd name="connsiteY8" fmla="*/ 820738 h 951852"/>
              <a:gd name="connsiteX9" fmla="*/ 759639 w 2585761"/>
              <a:gd name="connsiteY9" fmla="*/ 849313 h 951852"/>
              <a:gd name="connsiteX10" fmla="*/ 504845 w 2585761"/>
              <a:gd name="connsiteY10" fmla="*/ 758825 h 951852"/>
              <a:gd name="connsiteX11" fmla="*/ 285770 w 2585761"/>
              <a:gd name="connsiteY11" fmla="*/ 749300 h 951852"/>
              <a:gd name="connsiteX12" fmla="*/ 20 w 2585761"/>
              <a:gd name="connsiteY12" fmla="*/ 862806 h 95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85761" h="951852">
                <a:moveTo>
                  <a:pt x="2529701" y="0"/>
                </a:moveTo>
                <a:cubicBezTo>
                  <a:pt x="2553911" y="77192"/>
                  <a:pt x="2572829" y="110463"/>
                  <a:pt x="2576533" y="189706"/>
                </a:cubicBezTo>
                <a:cubicBezTo>
                  <a:pt x="2580237" y="268949"/>
                  <a:pt x="2605637" y="396742"/>
                  <a:pt x="2551926" y="475456"/>
                </a:cubicBezTo>
                <a:cubicBezTo>
                  <a:pt x="2498215" y="554170"/>
                  <a:pt x="2333909" y="600472"/>
                  <a:pt x="2254270" y="661988"/>
                </a:cubicBezTo>
                <a:cubicBezTo>
                  <a:pt x="2174631" y="723504"/>
                  <a:pt x="2152538" y="796264"/>
                  <a:pt x="2074089" y="844550"/>
                </a:cubicBezTo>
                <a:cubicBezTo>
                  <a:pt x="1995640" y="892836"/>
                  <a:pt x="1868904" y="955278"/>
                  <a:pt x="1783576" y="951706"/>
                </a:cubicBezTo>
                <a:cubicBezTo>
                  <a:pt x="1698248" y="948134"/>
                  <a:pt x="1646654" y="857647"/>
                  <a:pt x="1562120" y="823119"/>
                </a:cubicBezTo>
                <a:cubicBezTo>
                  <a:pt x="1477586" y="788591"/>
                  <a:pt x="1375192" y="744935"/>
                  <a:pt x="1276370" y="744538"/>
                </a:cubicBezTo>
                <a:cubicBezTo>
                  <a:pt x="1177548" y="744141"/>
                  <a:pt x="1055311" y="803276"/>
                  <a:pt x="969189" y="820738"/>
                </a:cubicBezTo>
                <a:cubicBezTo>
                  <a:pt x="883067" y="838200"/>
                  <a:pt x="837030" y="859632"/>
                  <a:pt x="759639" y="849313"/>
                </a:cubicBezTo>
                <a:cubicBezTo>
                  <a:pt x="682248" y="838994"/>
                  <a:pt x="583823" y="775494"/>
                  <a:pt x="504845" y="758825"/>
                </a:cubicBezTo>
                <a:cubicBezTo>
                  <a:pt x="425867" y="742156"/>
                  <a:pt x="369908" y="731970"/>
                  <a:pt x="285770" y="749300"/>
                </a:cubicBezTo>
                <a:cubicBezTo>
                  <a:pt x="201632" y="766630"/>
                  <a:pt x="-2361" y="853082"/>
                  <a:pt x="20" y="862806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Crotona Park – Crotona Park </a:t>
            </a:r>
            <a:r>
              <a:rPr lang="en-US" dirty="0" smtClean="0"/>
              <a:t>East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/>
              <a:t>*Friends of Crotona Park Contact: </a:t>
            </a:r>
            <a:r>
              <a:rPr lang="en-US" dirty="0" smtClean="0"/>
              <a:t>Shawn </a:t>
            </a:r>
            <a:r>
              <a:rPr lang="en-US" dirty="0" err="1" smtClean="0"/>
              <a:t>Cargil</a:t>
            </a:r>
            <a:r>
              <a:rPr lang="en-US" dirty="0" smtClean="0"/>
              <a:t> (</a:t>
            </a:r>
            <a:r>
              <a:rPr lang="en-US" dirty="0" smtClean="0">
                <a:hlinkClick r:id="rId3"/>
              </a:rPr>
              <a:t>Shawn.Cargil@parks.nyc.gov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42"/>
          <a:stretch/>
        </p:blipFill>
        <p:spPr>
          <a:xfrm>
            <a:off x="0" y="4115334"/>
            <a:ext cx="5943600" cy="22576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7890479">
            <a:off x="1773227" y="1073146"/>
            <a:ext cx="785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Park 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21519" y="2004352"/>
            <a:ext cx="11476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</a:rPr>
              <a:t>Hylan</a:t>
            </a:r>
            <a:r>
              <a:rPr lang="en-US" sz="1000" b="1" dirty="0">
                <a:solidFill>
                  <a:schemeClr val="bg1"/>
                </a:solidFill>
              </a:rPr>
              <a:t> Park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5247" y="2366603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Park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90003" y="1603128"/>
            <a:ext cx="1160100" cy="246221"/>
            <a:chOff x="1189291" y="1764640"/>
            <a:chExt cx="1160100" cy="246221"/>
          </a:xfrm>
        </p:grpSpPr>
        <p:sp>
          <p:nvSpPr>
            <p:cNvPr id="13" name="TextBox 12"/>
            <p:cNvSpPr txBox="1"/>
            <p:nvPr/>
          </p:nvSpPr>
          <p:spPr>
            <a:xfrm>
              <a:off x="1189291" y="1764640"/>
              <a:ext cx="11569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No Stop Sign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268791" y="1857272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2177351" y="1897572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6" name="Straight Arrow Connector 15"/>
          <p:cNvCxnSpPr/>
          <p:nvPr/>
        </p:nvCxnSpPr>
        <p:spPr>
          <a:xfrm>
            <a:off x="1513367" y="1396228"/>
            <a:ext cx="137247" cy="9447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1651514" y="3230758"/>
            <a:ext cx="102746" cy="9360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/>
          <p:cNvGrpSpPr/>
          <p:nvPr/>
        </p:nvGrpSpPr>
        <p:grpSpPr>
          <a:xfrm>
            <a:off x="1475883" y="2223136"/>
            <a:ext cx="900978" cy="246221"/>
            <a:chOff x="869950" y="4170071"/>
            <a:chExt cx="900978" cy="246221"/>
          </a:xfrm>
        </p:grpSpPr>
        <p:sp>
          <p:nvSpPr>
            <p:cNvPr id="22" name="TextBox 21"/>
            <p:cNvSpPr txBox="1"/>
            <p:nvPr/>
          </p:nvSpPr>
          <p:spPr>
            <a:xfrm>
              <a:off x="869950" y="4170071"/>
              <a:ext cx="8369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Stop Sign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598888" y="4303003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277546" y="1622676"/>
            <a:ext cx="1085889" cy="400110"/>
            <a:chOff x="1690328" y="4184914"/>
            <a:chExt cx="1085889" cy="400110"/>
          </a:xfrm>
        </p:grpSpPr>
        <p:sp>
          <p:nvSpPr>
            <p:cNvPr id="26" name="TextBox 25"/>
            <p:cNvSpPr txBox="1"/>
            <p:nvPr/>
          </p:nvSpPr>
          <p:spPr>
            <a:xfrm>
              <a:off x="1745478" y="4184914"/>
              <a:ext cx="10307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Stop Sign for Greenway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1756101" y="4303003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 rot="2142131">
            <a:off x="526189" y="969432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Park E</a:t>
            </a:r>
          </a:p>
        </p:txBody>
      </p:sp>
      <p:sp>
        <p:nvSpPr>
          <p:cNvPr id="30" name="TextBox 29"/>
          <p:cNvSpPr txBox="1"/>
          <p:nvPr/>
        </p:nvSpPr>
        <p:spPr>
          <a:xfrm rot="1363249">
            <a:off x="2457301" y="2400842"/>
            <a:ext cx="741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Park E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2436473" y="2435708"/>
            <a:ext cx="152399" cy="6202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19326525">
            <a:off x="653205" y="3518493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Crotona Park E</a:t>
            </a:r>
          </a:p>
        </p:txBody>
      </p:sp>
      <p:sp>
        <p:nvSpPr>
          <p:cNvPr id="33" name="TextBox 32"/>
          <p:cNvSpPr txBox="1"/>
          <p:nvPr/>
        </p:nvSpPr>
        <p:spPr>
          <a:xfrm rot="17765091">
            <a:off x="2944107" y="2288837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Southern Blvd</a:t>
            </a:r>
          </a:p>
        </p:txBody>
      </p:sp>
      <p:sp>
        <p:nvSpPr>
          <p:cNvPr id="34" name="TextBox 33"/>
          <p:cNvSpPr txBox="1"/>
          <p:nvPr/>
        </p:nvSpPr>
        <p:spPr>
          <a:xfrm rot="19265683">
            <a:off x="3501793" y="2491020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Boston Rd</a:t>
            </a:r>
          </a:p>
        </p:txBody>
      </p:sp>
      <p:sp>
        <p:nvSpPr>
          <p:cNvPr id="35" name="TextBox 34"/>
          <p:cNvSpPr txBox="1"/>
          <p:nvPr/>
        </p:nvSpPr>
        <p:spPr>
          <a:xfrm rot="1327671">
            <a:off x="2592638" y="3638985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174 St</a:t>
            </a:r>
          </a:p>
        </p:txBody>
      </p:sp>
      <p:sp>
        <p:nvSpPr>
          <p:cNvPr id="36" name="TextBox 35"/>
          <p:cNvSpPr txBox="1"/>
          <p:nvPr/>
        </p:nvSpPr>
        <p:spPr>
          <a:xfrm rot="1547328">
            <a:off x="2448386" y="1273215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1"/>
                </a:solidFill>
              </a:rPr>
              <a:t>175 St</a:t>
            </a:r>
          </a:p>
        </p:txBody>
      </p:sp>
      <p:sp>
        <p:nvSpPr>
          <p:cNvPr id="37" name="Oval 36"/>
          <p:cNvSpPr/>
          <p:nvPr/>
        </p:nvSpPr>
        <p:spPr>
          <a:xfrm>
            <a:off x="935923" y="4750081"/>
            <a:ext cx="304800" cy="3048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545962" y="4352820"/>
            <a:ext cx="11569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Stop Sign for Greenway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1724540" y="1024113"/>
            <a:ext cx="2016563" cy="2964586"/>
            <a:chOff x="2088636" y="1166602"/>
            <a:chExt cx="1495118" cy="2198000"/>
          </a:xfrm>
        </p:grpSpPr>
        <p:grpSp>
          <p:nvGrpSpPr>
            <p:cNvPr id="40" name="Group 39"/>
            <p:cNvGrpSpPr/>
            <p:nvPr/>
          </p:nvGrpSpPr>
          <p:grpSpPr>
            <a:xfrm>
              <a:off x="2088636" y="1166602"/>
              <a:ext cx="1495118" cy="2198000"/>
              <a:chOff x="2086282" y="1373208"/>
              <a:chExt cx="1495118" cy="2198000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flipV="1">
                <a:off x="2376641" y="1373208"/>
                <a:ext cx="285408" cy="539603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2667000" y="1385030"/>
                <a:ext cx="914400" cy="438174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2940662" y="1823205"/>
                <a:ext cx="640738" cy="1414805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2541019" y="3238010"/>
                <a:ext cx="399643" cy="333198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2086282" y="1764641"/>
                <a:ext cx="290359" cy="148170"/>
              </a:xfrm>
              <a:prstGeom prst="line">
                <a:avLst/>
              </a:prstGeom>
              <a:ln w="19050">
                <a:solidFill>
                  <a:srgbClr val="FFFF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/>
            <p:cNvCxnSpPr/>
            <p:nvPr/>
          </p:nvCxnSpPr>
          <p:spPr>
            <a:xfrm>
              <a:off x="3038475" y="1359263"/>
              <a:ext cx="82550" cy="42069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3261517" y="2263021"/>
              <a:ext cx="26860" cy="58770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V="1">
              <a:off x="2516035" y="1391490"/>
              <a:ext cx="34103" cy="68452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2729468" y="3163268"/>
              <a:ext cx="56910" cy="46215"/>
            </a:xfrm>
            <a:prstGeom prst="straightConnector1">
              <a:avLst/>
            </a:prstGeom>
            <a:ln w="190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2850806" y="5816890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No Stop Sign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-1" y="6120619"/>
            <a:ext cx="32474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Crotona Park E </a:t>
            </a:r>
            <a:r>
              <a:rPr lang="en-US" sz="1000" b="1" dirty="0" smtClean="0">
                <a:solidFill>
                  <a:schemeClr val="bg1"/>
                </a:solidFill>
              </a:rPr>
              <a:t>@ Crotona </a:t>
            </a:r>
            <a:r>
              <a:rPr lang="en-US" sz="1000" b="1" dirty="0">
                <a:solidFill>
                  <a:schemeClr val="bg1"/>
                </a:solidFill>
              </a:rPr>
              <a:t>Park </a:t>
            </a:r>
            <a:r>
              <a:rPr lang="en-US" sz="1000" b="1" dirty="0" smtClean="0">
                <a:solidFill>
                  <a:schemeClr val="bg1"/>
                </a:solidFill>
              </a:rPr>
              <a:t>N (Facing South)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2830445" y="5782459"/>
            <a:ext cx="20361" cy="259798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953192" y="5595362"/>
            <a:ext cx="1415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Parking </a:t>
            </a:r>
            <a:r>
              <a:rPr lang="en-US" sz="1000" b="1" dirty="0" smtClean="0">
                <a:solidFill>
                  <a:srgbClr val="FFFF00"/>
                </a:solidFill>
              </a:rPr>
              <a:t>Causes Low Visibility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0762" y="788847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Crotona Park E between Crotona Park N and Crotona Park E is not a mapped Street</a:t>
            </a:r>
          </a:p>
          <a:p>
            <a:pPr lvl="1"/>
            <a:r>
              <a:rPr lang="en-US" dirty="0" smtClean="0"/>
              <a:t>Friends of Crotona Park* has suggested closing </a:t>
            </a:r>
            <a:r>
              <a:rPr lang="en-US" dirty="0"/>
              <a:t>the segment to better connect </a:t>
            </a:r>
            <a:r>
              <a:rPr lang="en-US" dirty="0" err="1"/>
              <a:t>Hylan</a:t>
            </a:r>
            <a:r>
              <a:rPr lang="en-US" dirty="0"/>
              <a:t> Park and Crotona </a:t>
            </a:r>
            <a:r>
              <a:rPr lang="en-US" dirty="0" smtClean="0"/>
              <a:t>Park</a:t>
            </a:r>
          </a:p>
          <a:p>
            <a:r>
              <a:rPr lang="en-US" b="1" dirty="0" smtClean="0"/>
              <a:t>Issues</a:t>
            </a:r>
            <a:endParaRPr lang="en-US" b="1" dirty="0"/>
          </a:p>
          <a:p>
            <a:pPr lvl="1"/>
            <a:r>
              <a:rPr lang="en-US" dirty="0" err="1"/>
              <a:t>Hylan</a:t>
            </a:r>
            <a:r>
              <a:rPr lang="en-US" dirty="0"/>
              <a:t> Park is separated from Crotona Park by the unmapped </a:t>
            </a:r>
            <a:r>
              <a:rPr lang="en-US" dirty="0" smtClean="0"/>
              <a:t>segment</a:t>
            </a:r>
          </a:p>
          <a:p>
            <a:pPr lvl="1"/>
            <a:r>
              <a:rPr lang="en-US" dirty="0"/>
              <a:t>No crosswalk for greenway</a:t>
            </a:r>
          </a:p>
          <a:p>
            <a:pPr lvl="1"/>
            <a:r>
              <a:rPr lang="en-US" dirty="0" smtClean="0"/>
              <a:t>No </a:t>
            </a:r>
            <a:r>
              <a:rPr lang="en-US" dirty="0"/>
              <a:t>stop sign for Crotona Park E @ Crotona Park N eastbound</a:t>
            </a:r>
          </a:p>
          <a:p>
            <a:pPr lvl="1"/>
            <a:r>
              <a:rPr lang="en-US" dirty="0"/>
              <a:t>Stop sign for Greenway on </a:t>
            </a:r>
            <a:r>
              <a:rPr lang="en-US" dirty="0" err="1"/>
              <a:t>Hylan</a:t>
            </a:r>
            <a:r>
              <a:rPr lang="en-US" dirty="0"/>
              <a:t> Park side but not Crotona Park</a:t>
            </a:r>
          </a:p>
          <a:p>
            <a:r>
              <a:rPr lang="en-US" b="1" dirty="0" smtClean="0"/>
              <a:t>Opportunities</a:t>
            </a:r>
            <a:endParaRPr lang="en-US" b="1" dirty="0"/>
          </a:p>
          <a:p>
            <a:pPr lvl="1"/>
            <a:r>
              <a:rPr lang="en-US" dirty="0"/>
              <a:t>Option 1: Close the street </a:t>
            </a:r>
            <a:r>
              <a:rPr lang="en-US" dirty="0" smtClean="0"/>
              <a:t>(further traffic </a:t>
            </a:r>
            <a:r>
              <a:rPr lang="en-US" dirty="0"/>
              <a:t>study </a:t>
            </a:r>
            <a:r>
              <a:rPr lang="en-US" dirty="0" smtClean="0"/>
              <a:t>needed to see how it would affect traffic flow around the park)</a:t>
            </a:r>
            <a:endParaRPr lang="en-US" dirty="0"/>
          </a:p>
          <a:p>
            <a:pPr lvl="1"/>
            <a:r>
              <a:rPr lang="en-US" dirty="0"/>
              <a:t>Option 2: </a:t>
            </a:r>
            <a:r>
              <a:rPr lang="en-US" dirty="0" smtClean="0"/>
              <a:t>Not to close the street but better connect the greenways (stop sign, raised crosswalk, different pavement, etc.)</a:t>
            </a:r>
          </a:p>
          <a:p>
            <a:pPr lvl="1"/>
            <a:r>
              <a:rPr lang="en-US" dirty="0" smtClean="0"/>
              <a:t>Option 3: Close the street only on weekends</a:t>
            </a:r>
            <a:endParaRPr lang="en-US" dirty="0"/>
          </a:p>
        </p:txBody>
      </p:sp>
      <p:sp>
        <p:nvSpPr>
          <p:cNvPr id="55" name="Freeform 54"/>
          <p:cNvSpPr/>
          <p:nvPr/>
        </p:nvSpPr>
        <p:spPr>
          <a:xfrm>
            <a:off x="3643313" y="5300871"/>
            <a:ext cx="2300287" cy="361950"/>
          </a:xfrm>
          <a:custGeom>
            <a:avLst/>
            <a:gdLst>
              <a:gd name="connsiteX0" fmla="*/ 171450 w 2276475"/>
              <a:gd name="connsiteY0" fmla="*/ 361950 h 361950"/>
              <a:gd name="connsiteX1" fmla="*/ 2276475 w 2276475"/>
              <a:gd name="connsiteY1" fmla="*/ 219075 h 361950"/>
              <a:gd name="connsiteX2" fmla="*/ 2276475 w 2276475"/>
              <a:gd name="connsiteY2" fmla="*/ 0 h 361950"/>
              <a:gd name="connsiteX3" fmla="*/ 0 w 2276475"/>
              <a:gd name="connsiteY3" fmla="*/ 85725 h 361950"/>
              <a:gd name="connsiteX4" fmla="*/ 171450 w 2276475"/>
              <a:gd name="connsiteY4" fmla="*/ 361950 h 361950"/>
              <a:gd name="connsiteX0" fmla="*/ 195262 w 2300287"/>
              <a:gd name="connsiteY0" fmla="*/ 361950 h 361950"/>
              <a:gd name="connsiteX1" fmla="*/ 2300287 w 2300287"/>
              <a:gd name="connsiteY1" fmla="*/ 219075 h 361950"/>
              <a:gd name="connsiteX2" fmla="*/ 2300287 w 2300287"/>
              <a:gd name="connsiteY2" fmla="*/ 0 h 361950"/>
              <a:gd name="connsiteX3" fmla="*/ 0 w 2300287"/>
              <a:gd name="connsiteY3" fmla="*/ 76200 h 361950"/>
              <a:gd name="connsiteX4" fmla="*/ 195262 w 2300287"/>
              <a:gd name="connsiteY4" fmla="*/ 36195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0287" h="361950">
                <a:moveTo>
                  <a:pt x="195262" y="361950"/>
                </a:moveTo>
                <a:lnTo>
                  <a:pt x="2300287" y="219075"/>
                </a:lnTo>
                <a:lnTo>
                  <a:pt x="2300287" y="0"/>
                </a:lnTo>
                <a:lnTo>
                  <a:pt x="0" y="76200"/>
                </a:lnTo>
                <a:lnTo>
                  <a:pt x="195262" y="361950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0" y="5119896"/>
            <a:ext cx="2395538" cy="276225"/>
          </a:xfrm>
          <a:custGeom>
            <a:avLst/>
            <a:gdLst>
              <a:gd name="connsiteX0" fmla="*/ 0 w 2395538"/>
              <a:gd name="connsiteY0" fmla="*/ 42862 h 276225"/>
              <a:gd name="connsiteX1" fmla="*/ 1985963 w 2395538"/>
              <a:gd name="connsiteY1" fmla="*/ 276225 h 276225"/>
              <a:gd name="connsiteX2" fmla="*/ 2395538 w 2395538"/>
              <a:gd name="connsiteY2" fmla="*/ 161925 h 276225"/>
              <a:gd name="connsiteX3" fmla="*/ 390525 w 2395538"/>
              <a:gd name="connsiteY3" fmla="*/ 0 h 276225"/>
              <a:gd name="connsiteX4" fmla="*/ 0 w 2395538"/>
              <a:gd name="connsiteY4" fmla="*/ 42862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95538" h="276225">
                <a:moveTo>
                  <a:pt x="0" y="42862"/>
                </a:moveTo>
                <a:lnTo>
                  <a:pt x="1985963" y="276225"/>
                </a:lnTo>
                <a:lnTo>
                  <a:pt x="2395538" y="161925"/>
                </a:lnTo>
                <a:lnTo>
                  <a:pt x="390525" y="0"/>
                </a:lnTo>
                <a:lnTo>
                  <a:pt x="0" y="42862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 rot="408105">
            <a:off x="66141" y="5192826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Greenway</a:t>
            </a:r>
          </a:p>
        </p:txBody>
      </p:sp>
      <p:sp>
        <p:nvSpPr>
          <p:cNvPr id="58" name="TextBox 57"/>
          <p:cNvSpPr txBox="1"/>
          <p:nvPr/>
        </p:nvSpPr>
        <p:spPr>
          <a:xfrm rot="21402683">
            <a:off x="4551922" y="5294934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Greenway</a:t>
            </a:r>
          </a:p>
        </p:txBody>
      </p:sp>
      <p:sp>
        <p:nvSpPr>
          <p:cNvPr id="59" name="Freeform 58"/>
          <p:cNvSpPr/>
          <p:nvPr/>
        </p:nvSpPr>
        <p:spPr>
          <a:xfrm>
            <a:off x="2031206" y="5288964"/>
            <a:ext cx="1776413" cy="383382"/>
          </a:xfrm>
          <a:custGeom>
            <a:avLst/>
            <a:gdLst>
              <a:gd name="connsiteX0" fmla="*/ 0 w 1795463"/>
              <a:gd name="connsiteY0" fmla="*/ 123825 h 383382"/>
              <a:gd name="connsiteX1" fmla="*/ 1795463 w 1795463"/>
              <a:gd name="connsiteY1" fmla="*/ 383382 h 383382"/>
              <a:gd name="connsiteX2" fmla="*/ 1593057 w 1795463"/>
              <a:gd name="connsiteY2" fmla="*/ 88107 h 383382"/>
              <a:gd name="connsiteX3" fmla="*/ 457200 w 1795463"/>
              <a:gd name="connsiteY3" fmla="*/ 0 h 383382"/>
              <a:gd name="connsiteX4" fmla="*/ 0 w 1795463"/>
              <a:gd name="connsiteY4" fmla="*/ 123825 h 383382"/>
              <a:gd name="connsiteX0" fmla="*/ 0 w 1776413"/>
              <a:gd name="connsiteY0" fmla="*/ 123825 h 383382"/>
              <a:gd name="connsiteX1" fmla="*/ 1776413 w 1776413"/>
              <a:gd name="connsiteY1" fmla="*/ 383382 h 383382"/>
              <a:gd name="connsiteX2" fmla="*/ 1574007 w 1776413"/>
              <a:gd name="connsiteY2" fmla="*/ 88107 h 383382"/>
              <a:gd name="connsiteX3" fmla="*/ 438150 w 1776413"/>
              <a:gd name="connsiteY3" fmla="*/ 0 h 383382"/>
              <a:gd name="connsiteX4" fmla="*/ 0 w 1776413"/>
              <a:gd name="connsiteY4" fmla="*/ 123825 h 383382"/>
              <a:gd name="connsiteX0" fmla="*/ 0 w 1776413"/>
              <a:gd name="connsiteY0" fmla="*/ 123825 h 383382"/>
              <a:gd name="connsiteX1" fmla="*/ 1776413 w 1776413"/>
              <a:gd name="connsiteY1" fmla="*/ 383382 h 383382"/>
              <a:gd name="connsiteX2" fmla="*/ 1574007 w 1776413"/>
              <a:gd name="connsiteY2" fmla="*/ 88107 h 383382"/>
              <a:gd name="connsiteX3" fmla="*/ 447675 w 1776413"/>
              <a:gd name="connsiteY3" fmla="*/ 0 h 383382"/>
              <a:gd name="connsiteX4" fmla="*/ 0 w 1776413"/>
              <a:gd name="connsiteY4" fmla="*/ 123825 h 383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6413" h="383382">
                <a:moveTo>
                  <a:pt x="0" y="123825"/>
                </a:moveTo>
                <a:lnTo>
                  <a:pt x="1776413" y="383382"/>
                </a:lnTo>
                <a:lnTo>
                  <a:pt x="1574007" y="88107"/>
                </a:lnTo>
                <a:lnTo>
                  <a:pt x="447675" y="0"/>
                </a:lnTo>
                <a:lnTo>
                  <a:pt x="0" y="123825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 rot="390434">
            <a:off x="2251053" y="5315517"/>
            <a:ext cx="15331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Missing Crosswalk</a:t>
            </a:r>
            <a:endParaRPr lang="en-US" sz="1000" b="1" dirty="0">
              <a:solidFill>
                <a:srgbClr val="FFFF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2153955" y="1751911"/>
            <a:ext cx="182846" cy="635752"/>
            <a:chOff x="2402486" y="1718701"/>
            <a:chExt cx="115902" cy="451827"/>
          </a:xfrm>
        </p:grpSpPr>
        <p:sp>
          <p:nvSpPr>
            <p:cNvPr id="18" name="Freeform 17"/>
            <p:cNvSpPr/>
            <p:nvPr/>
          </p:nvSpPr>
          <p:spPr>
            <a:xfrm>
              <a:off x="2402486" y="1718701"/>
              <a:ext cx="115902" cy="451827"/>
            </a:xfrm>
            <a:custGeom>
              <a:avLst/>
              <a:gdLst>
                <a:gd name="connsiteX0" fmla="*/ 0 w 158201"/>
                <a:gd name="connsiteY0" fmla="*/ 0 h 476739"/>
                <a:gd name="connsiteX1" fmla="*/ 117231 w 158201"/>
                <a:gd name="connsiteY1" fmla="*/ 125047 h 476739"/>
                <a:gd name="connsiteX2" fmla="*/ 156308 w 158201"/>
                <a:gd name="connsiteY2" fmla="*/ 296985 h 476739"/>
                <a:gd name="connsiteX3" fmla="*/ 148492 w 158201"/>
                <a:gd name="connsiteY3" fmla="*/ 476739 h 476739"/>
                <a:gd name="connsiteX0" fmla="*/ 0 w 159739"/>
                <a:gd name="connsiteY0" fmla="*/ 0 h 476739"/>
                <a:gd name="connsiteX1" fmla="*/ 95799 w 159739"/>
                <a:gd name="connsiteY1" fmla="*/ 115522 h 476739"/>
                <a:gd name="connsiteX2" fmla="*/ 156308 w 159739"/>
                <a:gd name="connsiteY2" fmla="*/ 296985 h 476739"/>
                <a:gd name="connsiteX3" fmla="*/ 148492 w 159739"/>
                <a:gd name="connsiteY3" fmla="*/ 476739 h 476739"/>
                <a:gd name="connsiteX0" fmla="*/ 0 w 154642"/>
                <a:gd name="connsiteY0" fmla="*/ 0 h 476739"/>
                <a:gd name="connsiteX1" fmla="*/ 95799 w 154642"/>
                <a:gd name="connsiteY1" fmla="*/ 115522 h 476739"/>
                <a:gd name="connsiteX2" fmla="*/ 149164 w 154642"/>
                <a:gd name="connsiteY2" fmla="*/ 296985 h 476739"/>
                <a:gd name="connsiteX3" fmla="*/ 148492 w 154642"/>
                <a:gd name="connsiteY3" fmla="*/ 476739 h 476739"/>
                <a:gd name="connsiteX0" fmla="*/ 0 w 151091"/>
                <a:gd name="connsiteY0" fmla="*/ 0 h 476739"/>
                <a:gd name="connsiteX1" fmla="*/ 95799 w 151091"/>
                <a:gd name="connsiteY1" fmla="*/ 115522 h 476739"/>
                <a:gd name="connsiteX2" fmla="*/ 149164 w 151091"/>
                <a:gd name="connsiteY2" fmla="*/ 296985 h 476739"/>
                <a:gd name="connsiteX3" fmla="*/ 136585 w 151091"/>
                <a:gd name="connsiteY3" fmla="*/ 476739 h 476739"/>
                <a:gd name="connsiteX0" fmla="*/ 0 w 143380"/>
                <a:gd name="connsiteY0" fmla="*/ 0 h 476739"/>
                <a:gd name="connsiteX1" fmla="*/ 95799 w 143380"/>
                <a:gd name="connsiteY1" fmla="*/ 115522 h 476739"/>
                <a:gd name="connsiteX2" fmla="*/ 139639 w 143380"/>
                <a:gd name="connsiteY2" fmla="*/ 292222 h 476739"/>
                <a:gd name="connsiteX3" fmla="*/ 136585 w 143380"/>
                <a:gd name="connsiteY3" fmla="*/ 476739 h 476739"/>
                <a:gd name="connsiteX0" fmla="*/ 0 w 143727"/>
                <a:gd name="connsiteY0" fmla="*/ 0 h 476739"/>
                <a:gd name="connsiteX1" fmla="*/ 91037 w 143727"/>
                <a:gd name="connsiteY1" fmla="*/ 120285 h 476739"/>
                <a:gd name="connsiteX2" fmla="*/ 139639 w 143727"/>
                <a:gd name="connsiteY2" fmla="*/ 292222 h 476739"/>
                <a:gd name="connsiteX3" fmla="*/ 136585 w 143727"/>
                <a:gd name="connsiteY3" fmla="*/ 476739 h 476739"/>
                <a:gd name="connsiteX0" fmla="*/ 0 w 144903"/>
                <a:gd name="connsiteY0" fmla="*/ 0 h 476739"/>
                <a:gd name="connsiteX1" fmla="*/ 74970 w 144903"/>
                <a:gd name="connsiteY1" fmla="*/ 120285 h 476739"/>
                <a:gd name="connsiteX2" fmla="*/ 139639 w 144903"/>
                <a:gd name="connsiteY2" fmla="*/ 292222 h 476739"/>
                <a:gd name="connsiteX3" fmla="*/ 136585 w 144903"/>
                <a:gd name="connsiteY3" fmla="*/ 476739 h 476739"/>
                <a:gd name="connsiteX0" fmla="*/ 0 w 139286"/>
                <a:gd name="connsiteY0" fmla="*/ 0 h 476739"/>
                <a:gd name="connsiteX1" fmla="*/ 74970 w 139286"/>
                <a:gd name="connsiteY1" fmla="*/ 120285 h 476739"/>
                <a:gd name="connsiteX2" fmla="*/ 126785 w 139286"/>
                <a:gd name="connsiteY2" fmla="*/ 298651 h 476739"/>
                <a:gd name="connsiteX3" fmla="*/ 136585 w 139286"/>
                <a:gd name="connsiteY3" fmla="*/ 476739 h 476739"/>
                <a:gd name="connsiteX0" fmla="*/ 0 w 136585"/>
                <a:gd name="connsiteY0" fmla="*/ 0 h 476739"/>
                <a:gd name="connsiteX1" fmla="*/ 74970 w 136585"/>
                <a:gd name="connsiteY1" fmla="*/ 120285 h 476739"/>
                <a:gd name="connsiteX2" fmla="*/ 136585 w 136585"/>
                <a:gd name="connsiteY2" fmla="*/ 476739 h 476739"/>
                <a:gd name="connsiteX0" fmla="*/ 0 w 136585"/>
                <a:gd name="connsiteY0" fmla="*/ 0 h 476739"/>
                <a:gd name="connsiteX1" fmla="*/ 113531 w 136585"/>
                <a:gd name="connsiteY1" fmla="*/ 216721 h 476739"/>
                <a:gd name="connsiteX2" fmla="*/ 136585 w 136585"/>
                <a:gd name="connsiteY2" fmla="*/ 476739 h 476739"/>
                <a:gd name="connsiteX0" fmla="*/ 0 w 136585"/>
                <a:gd name="connsiteY0" fmla="*/ 0 h 476739"/>
                <a:gd name="connsiteX1" fmla="*/ 113531 w 136585"/>
                <a:gd name="connsiteY1" fmla="*/ 216721 h 476739"/>
                <a:gd name="connsiteX2" fmla="*/ 136585 w 136585"/>
                <a:gd name="connsiteY2" fmla="*/ 476739 h 476739"/>
                <a:gd name="connsiteX0" fmla="*/ 0 w 136585"/>
                <a:gd name="connsiteY0" fmla="*/ 0 h 476739"/>
                <a:gd name="connsiteX1" fmla="*/ 100678 w 136585"/>
                <a:gd name="connsiteY1" fmla="*/ 216721 h 476739"/>
                <a:gd name="connsiteX2" fmla="*/ 136585 w 136585"/>
                <a:gd name="connsiteY2" fmla="*/ 476739 h 476739"/>
                <a:gd name="connsiteX0" fmla="*/ 0 w 136585"/>
                <a:gd name="connsiteY0" fmla="*/ 0 h 476739"/>
                <a:gd name="connsiteX1" fmla="*/ 100678 w 136585"/>
                <a:gd name="connsiteY1" fmla="*/ 216721 h 476739"/>
                <a:gd name="connsiteX2" fmla="*/ 136585 w 136585"/>
                <a:gd name="connsiteY2" fmla="*/ 476739 h 476739"/>
                <a:gd name="connsiteX0" fmla="*/ 0 w 136585"/>
                <a:gd name="connsiteY0" fmla="*/ 0 h 476739"/>
                <a:gd name="connsiteX1" fmla="*/ 100678 w 136585"/>
                <a:gd name="connsiteY1" fmla="*/ 216721 h 476739"/>
                <a:gd name="connsiteX2" fmla="*/ 136585 w 136585"/>
                <a:gd name="connsiteY2" fmla="*/ 476739 h 476739"/>
                <a:gd name="connsiteX0" fmla="*/ 0 w 117304"/>
                <a:gd name="connsiteY0" fmla="*/ 0 h 457452"/>
                <a:gd name="connsiteX1" fmla="*/ 81397 w 117304"/>
                <a:gd name="connsiteY1" fmla="*/ 197434 h 457452"/>
                <a:gd name="connsiteX2" fmla="*/ 117304 w 117304"/>
                <a:gd name="connsiteY2" fmla="*/ 457452 h 457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304" h="457452">
                  <a:moveTo>
                    <a:pt x="0" y="0"/>
                  </a:moveTo>
                  <a:cubicBezTo>
                    <a:pt x="45590" y="37775"/>
                    <a:pt x="61846" y="121192"/>
                    <a:pt x="81397" y="197434"/>
                  </a:cubicBezTo>
                  <a:cubicBezTo>
                    <a:pt x="100948" y="273676"/>
                    <a:pt x="114108" y="370333"/>
                    <a:pt x="117304" y="457452"/>
                  </a:cubicBezTo>
                </a:path>
              </a:pathLst>
            </a:cu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>
              <a:off x="2482786" y="1899120"/>
              <a:ext cx="20033" cy="75548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-212642" y="1640186"/>
            <a:ext cx="1156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Greenway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642941" y="1290737"/>
            <a:ext cx="8749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Alternative If Segment Closed</a:t>
            </a:r>
            <a:endParaRPr 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92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Pedestrian Realm – Southern Blvd BID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*Source: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www.nyc.gov/html/dot/downloads/pdf/nycdot-streetdesignmanual-interior-02-geometry.pdf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 smtClean="0"/>
              <a:t>Business Improvement District (BID)</a:t>
            </a:r>
            <a:endParaRPr lang="en-US" b="1" dirty="0"/>
          </a:p>
          <a:p>
            <a:pPr lvl="1"/>
            <a:r>
              <a:rPr lang="en-US" dirty="0" smtClean="0"/>
              <a:t>Community partners, such as BIDs or civic organizations, can help maintain and program the public open spaces that the City plans and creates with input from the local communities</a:t>
            </a:r>
          </a:p>
          <a:p>
            <a:r>
              <a:rPr lang="en-US" b="1" dirty="0" smtClean="0"/>
              <a:t>Public Space Opportunities in Southern Blvd BID</a:t>
            </a:r>
          </a:p>
          <a:p>
            <a:pPr lvl="1"/>
            <a:r>
              <a:rPr lang="en-US" dirty="0" smtClean="0"/>
              <a:t>Southern Blvd Retail Corridor</a:t>
            </a:r>
          </a:p>
          <a:p>
            <a:pPr lvl="1"/>
            <a:r>
              <a:rPr lang="en-US" dirty="0" smtClean="0"/>
              <a:t>Simpson St Triangle</a:t>
            </a:r>
          </a:p>
          <a:p>
            <a:pPr lvl="1"/>
            <a:r>
              <a:rPr lang="en-US" dirty="0" smtClean="0"/>
              <a:t>Monsignor </a:t>
            </a:r>
            <a:r>
              <a:rPr lang="en-US" dirty="0"/>
              <a:t>Del Valle </a:t>
            </a:r>
            <a:r>
              <a:rPr lang="en-US" dirty="0" smtClean="0"/>
              <a:t>Square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301"/>
            <a:ext cx="5943600" cy="5480006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2955925" y="1352550"/>
            <a:ext cx="342900" cy="1098550"/>
          </a:xfrm>
          <a:custGeom>
            <a:avLst/>
            <a:gdLst>
              <a:gd name="connsiteX0" fmla="*/ 31750 w 342900"/>
              <a:gd name="connsiteY0" fmla="*/ 0 h 1098550"/>
              <a:gd name="connsiteX1" fmla="*/ 104775 w 342900"/>
              <a:gd name="connsiteY1" fmla="*/ 0 h 1098550"/>
              <a:gd name="connsiteX2" fmla="*/ 104775 w 342900"/>
              <a:gd name="connsiteY2" fmla="*/ 203200 h 1098550"/>
              <a:gd name="connsiteX3" fmla="*/ 254000 w 342900"/>
              <a:gd name="connsiteY3" fmla="*/ 203200 h 1098550"/>
              <a:gd name="connsiteX4" fmla="*/ 254000 w 342900"/>
              <a:gd name="connsiteY4" fmla="*/ 739775 h 1098550"/>
              <a:gd name="connsiteX5" fmla="*/ 342900 w 342900"/>
              <a:gd name="connsiteY5" fmla="*/ 739775 h 1098550"/>
              <a:gd name="connsiteX6" fmla="*/ 0 w 342900"/>
              <a:gd name="connsiteY6" fmla="*/ 1098550 h 1098550"/>
              <a:gd name="connsiteX7" fmla="*/ 31750 w 342900"/>
              <a:gd name="connsiteY7" fmla="*/ 0 h 109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" h="1098550">
                <a:moveTo>
                  <a:pt x="31750" y="0"/>
                </a:moveTo>
                <a:lnTo>
                  <a:pt x="104775" y="0"/>
                </a:lnTo>
                <a:lnTo>
                  <a:pt x="104775" y="203200"/>
                </a:lnTo>
                <a:lnTo>
                  <a:pt x="254000" y="203200"/>
                </a:lnTo>
                <a:lnTo>
                  <a:pt x="254000" y="739775"/>
                </a:lnTo>
                <a:lnTo>
                  <a:pt x="342900" y="739775"/>
                </a:lnTo>
                <a:lnTo>
                  <a:pt x="0" y="1098550"/>
                </a:lnTo>
                <a:lnTo>
                  <a:pt x="3175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2228850" y="1362075"/>
            <a:ext cx="581025" cy="1422400"/>
          </a:xfrm>
          <a:custGeom>
            <a:avLst/>
            <a:gdLst>
              <a:gd name="connsiteX0" fmla="*/ 577850 w 577850"/>
              <a:gd name="connsiteY0" fmla="*/ 0 h 1409700"/>
              <a:gd name="connsiteX1" fmla="*/ 530225 w 577850"/>
              <a:gd name="connsiteY1" fmla="*/ 1143000 h 1409700"/>
              <a:gd name="connsiteX2" fmla="*/ 0 w 577850"/>
              <a:gd name="connsiteY2" fmla="*/ 1409700 h 1409700"/>
              <a:gd name="connsiteX3" fmla="*/ 22225 w 577850"/>
              <a:gd name="connsiteY3" fmla="*/ 1200150 h 1409700"/>
              <a:gd name="connsiteX4" fmla="*/ 260350 w 577850"/>
              <a:gd name="connsiteY4" fmla="*/ 1200150 h 1409700"/>
              <a:gd name="connsiteX5" fmla="*/ 336550 w 577850"/>
              <a:gd name="connsiteY5" fmla="*/ 6350 h 1409700"/>
              <a:gd name="connsiteX6" fmla="*/ 577850 w 577850"/>
              <a:gd name="connsiteY6" fmla="*/ 0 h 1409700"/>
              <a:gd name="connsiteX0" fmla="*/ 577850 w 577850"/>
              <a:gd name="connsiteY0" fmla="*/ 12700 h 1422400"/>
              <a:gd name="connsiteX1" fmla="*/ 530225 w 577850"/>
              <a:gd name="connsiteY1" fmla="*/ 1155700 h 1422400"/>
              <a:gd name="connsiteX2" fmla="*/ 0 w 577850"/>
              <a:gd name="connsiteY2" fmla="*/ 1422400 h 1422400"/>
              <a:gd name="connsiteX3" fmla="*/ 22225 w 577850"/>
              <a:gd name="connsiteY3" fmla="*/ 1212850 h 1422400"/>
              <a:gd name="connsiteX4" fmla="*/ 260350 w 577850"/>
              <a:gd name="connsiteY4" fmla="*/ 1212850 h 1422400"/>
              <a:gd name="connsiteX5" fmla="*/ 323850 w 577850"/>
              <a:gd name="connsiteY5" fmla="*/ 0 h 1422400"/>
              <a:gd name="connsiteX6" fmla="*/ 577850 w 577850"/>
              <a:gd name="connsiteY6" fmla="*/ 12700 h 1422400"/>
              <a:gd name="connsiteX0" fmla="*/ 581025 w 581025"/>
              <a:gd name="connsiteY0" fmla="*/ 3175 h 1422400"/>
              <a:gd name="connsiteX1" fmla="*/ 530225 w 581025"/>
              <a:gd name="connsiteY1" fmla="*/ 1155700 h 1422400"/>
              <a:gd name="connsiteX2" fmla="*/ 0 w 581025"/>
              <a:gd name="connsiteY2" fmla="*/ 1422400 h 1422400"/>
              <a:gd name="connsiteX3" fmla="*/ 22225 w 581025"/>
              <a:gd name="connsiteY3" fmla="*/ 1212850 h 1422400"/>
              <a:gd name="connsiteX4" fmla="*/ 260350 w 581025"/>
              <a:gd name="connsiteY4" fmla="*/ 1212850 h 1422400"/>
              <a:gd name="connsiteX5" fmla="*/ 323850 w 581025"/>
              <a:gd name="connsiteY5" fmla="*/ 0 h 1422400"/>
              <a:gd name="connsiteX6" fmla="*/ 581025 w 581025"/>
              <a:gd name="connsiteY6" fmla="*/ 3175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1025" h="1422400">
                <a:moveTo>
                  <a:pt x="581025" y="3175"/>
                </a:moveTo>
                <a:lnTo>
                  <a:pt x="530225" y="1155700"/>
                </a:lnTo>
                <a:lnTo>
                  <a:pt x="0" y="1422400"/>
                </a:lnTo>
                <a:lnTo>
                  <a:pt x="22225" y="1212850"/>
                </a:lnTo>
                <a:lnTo>
                  <a:pt x="260350" y="1212850"/>
                </a:lnTo>
                <a:lnTo>
                  <a:pt x="323850" y="0"/>
                </a:lnTo>
                <a:lnTo>
                  <a:pt x="581025" y="31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638300" y="2670174"/>
            <a:ext cx="485775" cy="327025"/>
          </a:xfrm>
          <a:custGeom>
            <a:avLst/>
            <a:gdLst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209550 w 488950"/>
              <a:gd name="connsiteY2" fmla="*/ 330200 h 342900"/>
              <a:gd name="connsiteX3" fmla="*/ 466725 w 488950"/>
              <a:gd name="connsiteY3" fmla="*/ 171450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9400 w 488950"/>
              <a:gd name="connsiteY6" fmla="*/ 114300 h 342900"/>
              <a:gd name="connsiteX7" fmla="*/ 9525 w 488950"/>
              <a:gd name="connsiteY7" fmla="*/ 114300 h 342900"/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209550 w 488950"/>
              <a:gd name="connsiteY2" fmla="*/ 330200 h 342900"/>
              <a:gd name="connsiteX3" fmla="*/ 466725 w 488950"/>
              <a:gd name="connsiteY3" fmla="*/ 171450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3050 w 488950"/>
              <a:gd name="connsiteY6" fmla="*/ 117475 h 342900"/>
              <a:gd name="connsiteX7" fmla="*/ 9525 w 488950"/>
              <a:gd name="connsiteY7" fmla="*/ 114300 h 342900"/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209550 w 488950"/>
              <a:gd name="connsiteY2" fmla="*/ 330200 h 342900"/>
              <a:gd name="connsiteX3" fmla="*/ 466725 w 488950"/>
              <a:gd name="connsiteY3" fmla="*/ 171450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3050 w 488950"/>
              <a:gd name="connsiteY6" fmla="*/ 117475 h 342900"/>
              <a:gd name="connsiteX7" fmla="*/ 9525 w 488950"/>
              <a:gd name="connsiteY7" fmla="*/ 114300 h 342900"/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209550 w 488950"/>
              <a:gd name="connsiteY2" fmla="*/ 330200 h 342900"/>
              <a:gd name="connsiteX3" fmla="*/ 476250 w 488950"/>
              <a:gd name="connsiteY3" fmla="*/ 174625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3050 w 488950"/>
              <a:gd name="connsiteY6" fmla="*/ 117475 h 342900"/>
              <a:gd name="connsiteX7" fmla="*/ 9525 w 488950"/>
              <a:gd name="connsiteY7" fmla="*/ 114300 h 342900"/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209550 w 488950"/>
              <a:gd name="connsiteY2" fmla="*/ 330200 h 342900"/>
              <a:gd name="connsiteX3" fmla="*/ 473075 w 488950"/>
              <a:gd name="connsiteY3" fmla="*/ 168275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3050 w 488950"/>
              <a:gd name="connsiteY6" fmla="*/ 117475 h 342900"/>
              <a:gd name="connsiteX7" fmla="*/ 9525 w 488950"/>
              <a:gd name="connsiteY7" fmla="*/ 114300 h 342900"/>
              <a:gd name="connsiteX0" fmla="*/ 9525 w 488950"/>
              <a:gd name="connsiteY0" fmla="*/ 114300 h 342900"/>
              <a:gd name="connsiteX1" fmla="*/ 0 w 488950"/>
              <a:gd name="connsiteY1" fmla="*/ 342900 h 342900"/>
              <a:gd name="connsiteX2" fmla="*/ 193675 w 488950"/>
              <a:gd name="connsiteY2" fmla="*/ 320675 h 342900"/>
              <a:gd name="connsiteX3" fmla="*/ 473075 w 488950"/>
              <a:gd name="connsiteY3" fmla="*/ 168275 h 342900"/>
              <a:gd name="connsiteX4" fmla="*/ 488950 w 488950"/>
              <a:gd name="connsiteY4" fmla="*/ 9525 h 342900"/>
              <a:gd name="connsiteX5" fmla="*/ 279400 w 488950"/>
              <a:gd name="connsiteY5" fmla="*/ 0 h 342900"/>
              <a:gd name="connsiteX6" fmla="*/ 273050 w 488950"/>
              <a:gd name="connsiteY6" fmla="*/ 117475 h 342900"/>
              <a:gd name="connsiteX7" fmla="*/ 9525 w 488950"/>
              <a:gd name="connsiteY7" fmla="*/ 114300 h 342900"/>
              <a:gd name="connsiteX0" fmla="*/ 6350 w 485775"/>
              <a:gd name="connsiteY0" fmla="*/ 114300 h 320675"/>
              <a:gd name="connsiteX1" fmla="*/ 0 w 485775"/>
              <a:gd name="connsiteY1" fmla="*/ 320675 h 320675"/>
              <a:gd name="connsiteX2" fmla="*/ 190500 w 485775"/>
              <a:gd name="connsiteY2" fmla="*/ 320675 h 320675"/>
              <a:gd name="connsiteX3" fmla="*/ 469900 w 485775"/>
              <a:gd name="connsiteY3" fmla="*/ 168275 h 320675"/>
              <a:gd name="connsiteX4" fmla="*/ 485775 w 485775"/>
              <a:gd name="connsiteY4" fmla="*/ 9525 h 320675"/>
              <a:gd name="connsiteX5" fmla="*/ 276225 w 485775"/>
              <a:gd name="connsiteY5" fmla="*/ 0 h 320675"/>
              <a:gd name="connsiteX6" fmla="*/ 269875 w 485775"/>
              <a:gd name="connsiteY6" fmla="*/ 117475 h 320675"/>
              <a:gd name="connsiteX7" fmla="*/ 6350 w 485775"/>
              <a:gd name="connsiteY7" fmla="*/ 114300 h 320675"/>
              <a:gd name="connsiteX0" fmla="*/ 6350 w 485775"/>
              <a:gd name="connsiteY0" fmla="*/ 120650 h 327025"/>
              <a:gd name="connsiteX1" fmla="*/ 0 w 485775"/>
              <a:gd name="connsiteY1" fmla="*/ 327025 h 327025"/>
              <a:gd name="connsiteX2" fmla="*/ 190500 w 485775"/>
              <a:gd name="connsiteY2" fmla="*/ 327025 h 327025"/>
              <a:gd name="connsiteX3" fmla="*/ 469900 w 485775"/>
              <a:gd name="connsiteY3" fmla="*/ 174625 h 327025"/>
              <a:gd name="connsiteX4" fmla="*/ 485775 w 485775"/>
              <a:gd name="connsiteY4" fmla="*/ 0 h 327025"/>
              <a:gd name="connsiteX5" fmla="*/ 276225 w 485775"/>
              <a:gd name="connsiteY5" fmla="*/ 6350 h 327025"/>
              <a:gd name="connsiteX6" fmla="*/ 269875 w 485775"/>
              <a:gd name="connsiteY6" fmla="*/ 123825 h 327025"/>
              <a:gd name="connsiteX7" fmla="*/ 6350 w 485775"/>
              <a:gd name="connsiteY7" fmla="*/ 120650 h 32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5775" h="327025">
                <a:moveTo>
                  <a:pt x="6350" y="120650"/>
                </a:moveTo>
                <a:lnTo>
                  <a:pt x="0" y="327025"/>
                </a:lnTo>
                <a:lnTo>
                  <a:pt x="190500" y="327025"/>
                </a:lnTo>
                <a:lnTo>
                  <a:pt x="469900" y="174625"/>
                </a:lnTo>
                <a:lnTo>
                  <a:pt x="485775" y="0"/>
                </a:lnTo>
                <a:lnTo>
                  <a:pt x="276225" y="6350"/>
                </a:lnTo>
                <a:lnTo>
                  <a:pt x="269875" y="123825"/>
                </a:lnTo>
                <a:lnTo>
                  <a:pt x="6350" y="12065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203450" y="2724150"/>
            <a:ext cx="679450" cy="2466975"/>
          </a:xfrm>
          <a:custGeom>
            <a:avLst/>
            <a:gdLst>
              <a:gd name="connsiteX0" fmla="*/ 542925 w 679450"/>
              <a:gd name="connsiteY0" fmla="*/ 0 h 2466975"/>
              <a:gd name="connsiteX1" fmla="*/ 679450 w 679450"/>
              <a:gd name="connsiteY1" fmla="*/ 2330450 h 2466975"/>
              <a:gd name="connsiteX2" fmla="*/ 635000 w 679450"/>
              <a:gd name="connsiteY2" fmla="*/ 2416175 h 2466975"/>
              <a:gd name="connsiteX3" fmla="*/ 612775 w 679450"/>
              <a:gd name="connsiteY3" fmla="*/ 2435225 h 2466975"/>
              <a:gd name="connsiteX4" fmla="*/ 555625 w 679450"/>
              <a:gd name="connsiteY4" fmla="*/ 2457450 h 2466975"/>
              <a:gd name="connsiteX5" fmla="*/ 320675 w 679450"/>
              <a:gd name="connsiteY5" fmla="*/ 2466975 h 2466975"/>
              <a:gd name="connsiteX6" fmla="*/ 263525 w 679450"/>
              <a:gd name="connsiteY6" fmla="*/ 419100 h 2466975"/>
              <a:gd name="connsiteX7" fmla="*/ 0 w 679450"/>
              <a:gd name="connsiteY7" fmla="*/ 428625 h 2466975"/>
              <a:gd name="connsiteX8" fmla="*/ 3175 w 679450"/>
              <a:gd name="connsiteY8" fmla="*/ 266700 h 2466975"/>
              <a:gd name="connsiteX9" fmla="*/ 542925 w 679450"/>
              <a:gd name="connsiteY9" fmla="*/ 0 h 2466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9450" h="2466975">
                <a:moveTo>
                  <a:pt x="542925" y="0"/>
                </a:moveTo>
                <a:lnTo>
                  <a:pt x="679450" y="2330450"/>
                </a:lnTo>
                <a:lnTo>
                  <a:pt x="635000" y="2416175"/>
                </a:lnTo>
                <a:lnTo>
                  <a:pt x="612775" y="2435225"/>
                </a:lnTo>
                <a:lnTo>
                  <a:pt x="555625" y="2457450"/>
                </a:lnTo>
                <a:lnTo>
                  <a:pt x="320675" y="2466975"/>
                </a:lnTo>
                <a:lnTo>
                  <a:pt x="263525" y="419100"/>
                </a:lnTo>
                <a:lnTo>
                  <a:pt x="0" y="428625"/>
                </a:lnTo>
                <a:cubicBezTo>
                  <a:pt x="1058" y="374650"/>
                  <a:pt x="2117" y="320675"/>
                  <a:pt x="3175" y="266700"/>
                </a:cubicBezTo>
                <a:lnTo>
                  <a:pt x="542925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524000" y="3052763"/>
            <a:ext cx="585788" cy="495300"/>
          </a:xfrm>
          <a:custGeom>
            <a:avLst/>
            <a:gdLst>
              <a:gd name="connsiteX0" fmla="*/ 585788 w 585788"/>
              <a:gd name="connsiteY0" fmla="*/ 0 h 495300"/>
              <a:gd name="connsiteX1" fmla="*/ 571500 w 585788"/>
              <a:gd name="connsiteY1" fmla="*/ 338137 h 495300"/>
              <a:gd name="connsiteX2" fmla="*/ 285750 w 585788"/>
              <a:gd name="connsiteY2" fmla="*/ 347662 h 495300"/>
              <a:gd name="connsiteX3" fmla="*/ 223838 w 585788"/>
              <a:gd name="connsiteY3" fmla="*/ 400050 h 495300"/>
              <a:gd name="connsiteX4" fmla="*/ 214313 w 585788"/>
              <a:gd name="connsiteY4" fmla="*/ 490537 h 495300"/>
              <a:gd name="connsiteX5" fmla="*/ 0 w 585788"/>
              <a:gd name="connsiteY5" fmla="*/ 495300 h 495300"/>
              <a:gd name="connsiteX6" fmla="*/ 28575 w 585788"/>
              <a:gd name="connsiteY6" fmla="*/ 223837 h 495300"/>
              <a:gd name="connsiteX7" fmla="*/ 585788 w 585788"/>
              <a:gd name="connsiteY7" fmla="*/ 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788" h="495300">
                <a:moveTo>
                  <a:pt x="585788" y="0"/>
                </a:moveTo>
                <a:lnTo>
                  <a:pt x="571500" y="338137"/>
                </a:lnTo>
                <a:lnTo>
                  <a:pt x="285750" y="347662"/>
                </a:lnTo>
                <a:lnTo>
                  <a:pt x="223838" y="400050"/>
                </a:lnTo>
                <a:lnTo>
                  <a:pt x="214313" y="490537"/>
                </a:lnTo>
                <a:lnTo>
                  <a:pt x="0" y="495300"/>
                </a:lnTo>
                <a:lnTo>
                  <a:pt x="28575" y="223837"/>
                </a:lnTo>
                <a:lnTo>
                  <a:pt x="585788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7"/>
          <p:cNvSpPr/>
          <p:nvPr/>
        </p:nvSpPr>
        <p:spPr>
          <a:xfrm>
            <a:off x="3067050" y="3657600"/>
            <a:ext cx="909638" cy="1528763"/>
          </a:xfrm>
          <a:custGeom>
            <a:avLst/>
            <a:gdLst>
              <a:gd name="connsiteX0" fmla="*/ 0 w 909638"/>
              <a:gd name="connsiteY0" fmla="*/ 28575 h 1528763"/>
              <a:gd name="connsiteX1" fmla="*/ 257175 w 909638"/>
              <a:gd name="connsiteY1" fmla="*/ 0 h 1528763"/>
              <a:gd name="connsiteX2" fmla="*/ 290513 w 909638"/>
              <a:gd name="connsiteY2" fmla="*/ 242888 h 1528763"/>
              <a:gd name="connsiteX3" fmla="*/ 390525 w 909638"/>
              <a:gd name="connsiteY3" fmla="*/ 233363 h 1528763"/>
              <a:gd name="connsiteX4" fmla="*/ 442913 w 909638"/>
              <a:gd name="connsiteY4" fmla="*/ 576263 h 1528763"/>
              <a:gd name="connsiteX5" fmla="*/ 800100 w 909638"/>
              <a:gd name="connsiteY5" fmla="*/ 547688 h 1528763"/>
              <a:gd name="connsiteX6" fmla="*/ 838200 w 909638"/>
              <a:gd name="connsiteY6" fmla="*/ 876300 h 1528763"/>
              <a:gd name="connsiteX7" fmla="*/ 481013 w 909638"/>
              <a:gd name="connsiteY7" fmla="*/ 909638 h 1528763"/>
              <a:gd name="connsiteX8" fmla="*/ 514350 w 909638"/>
              <a:gd name="connsiteY8" fmla="*/ 1147763 h 1528763"/>
              <a:gd name="connsiteX9" fmla="*/ 871538 w 909638"/>
              <a:gd name="connsiteY9" fmla="*/ 1143000 h 1528763"/>
              <a:gd name="connsiteX10" fmla="*/ 909638 w 909638"/>
              <a:gd name="connsiteY10" fmla="*/ 1504950 h 1528763"/>
              <a:gd name="connsiteX11" fmla="*/ 400050 w 909638"/>
              <a:gd name="connsiteY11" fmla="*/ 1528763 h 1528763"/>
              <a:gd name="connsiteX12" fmla="*/ 204788 w 909638"/>
              <a:gd name="connsiteY12" fmla="*/ 1500188 h 1528763"/>
              <a:gd name="connsiteX13" fmla="*/ 128588 w 909638"/>
              <a:gd name="connsiteY13" fmla="*/ 1452563 h 1528763"/>
              <a:gd name="connsiteX14" fmla="*/ 85725 w 909638"/>
              <a:gd name="connsiteY14" fmla="*/ 1381125 h 1528763"/>
              <a:gd name="connsiteX15" fmla="*/ 76200 w 909638"/>
              <a:gd name="connsiteY15" fmla="*/ 1219200 h 1528763"/>
              <a:gd name="connsiteX16" fmla="*/ 0 w 909638"/>
              <a:gd name="connsiteY16" fmla="*/ 28575 h 1528763"/>
              <a:gd name="connsiteX0" fmla="*/ 0 w 909638"/>
              <a:gd name="connsiteY0" fmla="*/ 28575 h 1528763"/>
              <a:gd name="connsiteX1" fmla="*/ 257175 w 909638"/>
              <a:gd name="connsiteY1" fmla="*/ 0 h 1528763"/>
              <a:gd name="connsiteX2" fmla="*/ 290513 w 909638"/>
              <a:gd name="connsiteY2" fmla="*/ 242888 h 1528763"/>
              <a:gd name="connsiteX3" fmla="*/ 390525 w 909638"/>
              <a:gd name="connsiteY3" fmla="*/ 233363 h 1528763"/>
              <a:gd name="connsiteX4" fmla="*/ 442913 w 909638"/>
              <a:gd name="connsiteY4" fmla="*/ 576263 h 1528763"/>
              <a:gd name="connsiteX5" fmla="*/ 800100 w 909638"/>
              <a:gd name="connsiteY5" fmla="*/ 547688 h 1528763"/>
              <a:gd name="connsiteX6" fmla="*/ 838200 w 909638"/>
              <a:gd name="connsiteY6" fmla="*/ 876300 h 1528763"/>
              <a:gd name="connsiteX7" fmla="*/ 657225 w 909638"/>
              <a:gd name="connsiteY7" fmla="*/ 900113 h 1528763"/>
              <a:gd name="connsiteX8" fmla="*/ 514350 w 909638"/>
              <a:gd name="connsiteY8" fmla="*/ 1147763 h 1528763"/>
              <a:gd name="connsiteX9" fmla="*/ 871538 w 909638"/>
              <a:gd name="connsiteY9" fmla="*/ 1143000 h 1528763"/>
              <a:gd name="connsiteX10" fmla="*/ 909638 w 909638"/>
              <a:gd name="connsiteY10" fmla="*/ 1504950 h 1528763"/>
              <a:gd name="connsiteX11" fmla="*/ 400050 w 909638"/>
              <a:gd name="connsiteY11" fmla="*/ 1528763 h 1528763"/>
              <a:gd name="connsiteX12" fmla="*/ 204788 w 909638"/>
              <a:gd name="connsiteY12" fmla="*/ 1500188 h 1528763"/>
              <a:gd name="connsiteX13" fmla="*/ 128588 w 909638"/>
              <a:gd name="connsiteY13" fmla="*/ 1452563 h 1528763"/>
              <a:gd name="connsiteX14" fmla="*/ 85725 w 909638"/>
              <a:gd name="connsiteY14" fmla="*/ 1381125 h 1528763"/>
              <a:gd name="connsiteX15" fmla="*/ 76200 w 909638"/>
              <a:gd name="connsiteY15" fmla="*/ 1219200 h 1528763"/>
              <a:gd name="connsiteX16" fmla="*/ 0 w 909638"/>
              <a:gd name="connsiteY16" fmla="*/ 28575 h 1528763"/>
              <a:gd name="connsiteX0" fmla="*/ 0 w 909638"/>
              <a:gd name="connsiteY0" fmla="*/ 28575 h 1528763"/>
              <a:gd name="connsiteX1" fmla="*/ 257175 w 909638"/>
              <a:gd name="connsiteY1" fmla="*/ 0 h 1528763"/>
              <a:gd name="connsiteX2" fmla="*/ 290513 w 909638"/>
              <a:gd name="connsiteY2" fmla="*/ 242888 h 1528763"/>
              <a:gd name="connsiteX3" fmla="*/ 390525 w 909638"/>
              <a:gd name="connsiteY3" fmla="*/ 233363 h 1528763"/>
              <a:gd name="connsiteX4" fmla="*/ 442913 w 909638"/>
              <a:gd name="connsiteY4" fmla="*/ 576263 h 1528763"/>
              <a:gd name="connsiteX5" fmla="*/ 800100 w 909638"/>
              <a:gd name="connsiteY5" fmla="*/ 547688 h 1528763"/>
              <a:gd name="connsiteX6" fmla="*/ 838200 w 909638"/>
              <a:gd name="connsiteY6" fmla="*/ 876300 h 1528763"/>
              <a:gd name="connsiteX7" fmla="*/ 657225 w 909638"/>
              <a:gd name="connsiteY7" fmla="*/ 900113 h 1528763"/>
              <a:gd name="connsiteX8" fmla="*/ 681038 w 909638"/>
              <a:gd name="connsiteY8" fmla="*/ 1147763 h 1528763"/>
              <a:gd name="connsiteX9" fmla="*/ 871538 w 909638"/>
              <a:gd name="connsiteY9" fmla="*/ 1143000 h 1528763"/>
              <a:gd name="connsiteX10" fmla="*/ 909638 w 909638"/>
              <a:gd name="connsiteY10" fmla="*/ 1504950 h 1528763"/>
              <a:gd name="connsiteX11" fmla="*/ 400050 w 909638"/>
              <a:gd name="connsiteY11" fmla="*/ 1528763 h 1528763"/>
              <a:gd name="connsiteX12" fmla="*/ 204788 w 909638"/>
              <a:gd name="connsiteY12" fmla="*/ 1500188 h 1528763"/>
              <a:gd name="connsiteX13" fmla="*/ 128588 w 909638"/>
              <a:gd name="connsiteY13" fmla="*/ 1452563 h 1528763"/>
              <a:gd name="connsiteX14" fmla="*/ 85725 w 909638"/>
              <a:gd name="connsiteY14" fmla="*/ 1381125 h 1528763"/>
              <a:gd name="connsiteX15" fmla="*/ 76200 w 909638"/>
              <a:gd name="connsiteY15" fmla="*/ 1219200 h 1528763"/>
              <a:gd name="connsiteX16" fmla="*/ 0 w 909638"/>
              <a:gd name="connsiteY16" fmla="*/ 28575 h 1528763"/>
              <a:gd name="connsiteX0" fmla="*/ 0 w 909638"/>
              <a:gd name="connsiteY0" fmla="*/ 28575 h 1528763"/>
              <a:gd name="connsiteX1" fmla="*/ 257175 w 909638"/>
              <a:gd name="connsiteY1" fmla="*/ 0 h 1528763"/>
              <a:gd name="connsiteX2" fmla="*/ 290513 w 909638"/>
              <a:gd name="connsiteY2" fmla="*/ 242888 h 1528763"/>
              <a:gd name="connsiteX3" fmla="*/ 390525 w 909638"/>
              <a:gd name="connsiteY3" fmla="*/ 233363 h 1528763"/>
              <a:gd name="connsiteX4" fmla="*/ 442913 w 909638"/>
              <a:gd name="connsiteY4" fmla="*/ 576263 h 1528763"/>
              <a:gd name="connsiteX5" fmla="*/ 800100 w 909638"/>
              <a:gd name="connsiteY5" fmla="*/ 547688 h 1528763"/>
              <a:gd name="connsiteX6" fmla="*/ 842963 w 909638"/>
              <a:gd name="connsiteY6" fmla="*/ 900112 h 1528763"/>
              <a:gd name="connsiteX7" fmla="*/ 657225 w 909638"/>
              <a:gd name="connsiteY7" fmla="*/ 900113 h 1528763"/>
              <a:gd name="connsiteX8" fmla="*/ 681038 w 909638"/>
              <a:gd name="connsiteY8" fmla="*/ 1147763 h 1528763"/>
              <a:gd name="connsiteX9" fmla="*/ 871538 w 909638"/>
              <a:gd name="connsiteY9" fmla="*/ 1143000 h 1528763"/>
              <a:gd name="connsiteX10" fmla="*/ 909638 w 909638"/>
              <a:gd name="connsiteY10" fmla="*/ 1504950 h 1528763"/>
              <a:gd name="connsiteX11" fmla="*/ 400050 w 909638"/>
              <a:gd name="connsiteY11" fmla="*/ 1528763 h 1528763"/>
              <a:gd name="connsiteX12" fmla="*/ 204788 w 909638"/>
              <a:gd name="connsiteY12" fmla="*/ 1500188 h 1528763"/>
              <a:gd name="connsiteX13" fmla="*/ 128588 w 909638"/>
              <a:gd name="connsiteY13" fmla="*/ 1452563 h 1528763"/>
              <a:gd name="connsiteX14" fmla="*/ 85725 w 909638"/>
              <a:gd name="connsiteY14" fmla="*/ 1381125 h 1528763"/>
              <a:gd name="connsiteX15" fmla="*/ 76200 w 909638"/>
              <a:gd name="connsiteY15" fmla="*/ 1219200 h 1528763"/>
              <a:gd name="connsiteX16" fmla="*/ 0 w 909638"/>
              <a:gd name="connsiteY16" fmla="*/ 28575 h 1528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909638" h="1528763">
                <a:moveTo>
                  <a:pt x="0" y="28575"/>
                </a:moveTo>
                <a:lnTo>
                  <a:pt x="257175" y="0"/>
                </a:lnTo>
                <a:lnTo>
                  <a:pt x="290513" y="242888"/>
                </a:lnTo>
                <a:lnTo>
                  <a:pt x="390525" y="233363"/>
                </a:lnTo>
                <a:lnTo>
                  <a:pt x="442913" y="576263"/>
                </a:lnTo>
                <a:lnTo>
                  <a:pt x="800100" y="547688"/>
                </a:lnTo>
                <a:lnTo>
                  <a:pt x="842963" y="900112"/>
                </a:lnTo>
                <a:lnTo>
                  <a:pt x="657225" y="900113"/>
                </a:lnTo>
                <a:lnTo>
                  <a:pt x="681038" y="1147763"/>
                </a:lnTo>
                <a:lnTo>
                  <a:pt x="871538" y="1143000"/>
                </a:lnTo>
                <a:lnTo>
                  <a:pt x="909638" y="1504950"/>
                </a:lnTo>
                <a:lnTo>
                  <a:pt x="400050" y="1528763"/>
                </a:lnTo>
                <a:lnTo>
                  <a:pt x="204788" y="1500188"/>
                </a:lnTo>
                <a:lnTo>
                  <a:pt x="128588" y="1452563"/>
                </a:lnTo>
                <a:lnTo>
                  <a:pt x="85725" y="1381125"/>
                </a:lnTo>
                <a:lnTo>
                  <a:pt x="76200" y="1219200"/>
                </a:lnTo>
                <a:lnTo>
                  <a:pt x="0" y="285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009775" y="5286374"/>
            <a:ext cx="771525" cy="500063"/>
          </a:xfrm>
          <a:custGeom>
            <a:avLst/>
            <a:gdLst>
              <a:gd name="connsiteX0" fmla="*/ 747713 w 771525"/>
              <a:gd name="connsiteY0" fmla="*/ 9525 h 490538"/>
              <a:gd name="connsiteX1" fmla="*/ 771525 w 771525"/>
              <a:gd name="connsiteY1" fmla="*/ 138113 h 490538"/>
              <a:gd name="connsiteX2" fmla="*/ 523875 w 771525"/>
              <a:gd name="connsiteY2" fmla="*/ 490538 h 490538"/>
              <a:gd name="connsiteX3" fmla="*/ 0 w 771525"/>
              <a:gd name="connsiteY3" fmla="*/ 142875 h 490538"/>
              <a:gd name="connsiteX4" fmla="*/ 157163 w 771525"/>
              <a:gd name="connsiteY4" fmla="*/ 0 h 490538"/>
              <a:gd name="connsiteX5" fmla="*/ 747713 w 771525"/>
              <a:gd name="connsiteY5" fmla="*/ 9525 h 490538"/>
              <a:gd name="connsiteX0" fmla="*/ 747713 w 771525"/>
              <a:gd name="connsiteY0" fmla="*/ 9525 h 490538"/>
              <a:gd name="connsiteX1" fmla="*/ 758825 w 771525"/>
              <a:gd name="connsiteY1" fmla="*/ 63500 h 490538"/>
              <a:gd name="connsiteX2" fmla="*/ 771525 w 771525"/>
              <a:gd name="connsiteY2" fmla="*/ 138113 h 490538"/>
              <a:gd name="connsiteX3" fmla="*/ 523875 w 771525"/>
              <a:gd name="connsiteY3" fmla="*/ 490538 h 490538"/>
              <a:gd name="connsiteX4" fmla="*/ 0 w 771525"/>
              <a:gd name="connsiteY4" fmla="*/ 142875 h 490538"/>
              <a:gd name="connsiteX5" fmla="*/ 157163 w 771525"/>
              <a:gd name="connsiteY5" fmla="*/ 0 h 490538"/>
              <a:gd name="connsiteX6" fmla="*/ 747713 w 771525"/>
              <a:gd name="connsiteY6" fmla="*/ 9525 h 490538"/>
              <a:gd name="connsiteX0" fmla="*/ 719138 w 771525"/>
              <a:gd name="connsiteY0" fmla="*/ 0 h 500063"/>
              <a:gd name="connsiteX1" fmla="*/ 758825 w 771525"/>
              <a:gd name="connsiteY1" fmla="*/ 73025 h 500063"/>
              <a:gd name="connsiteX2" fmla="*/ 771525 w 771525"/>
              <a:gd name="connsiteY2" fmla="*/ 147638 h 500063"/>
              <a:gd name="connsiteX3" fmla="*/ 523875 w 771525"/>
              <a:gd name="connsiteY3" fmla="*/ 500063 h 500063"/>
              <a:gd name="connsiteX4" fmla="*/ 0 w 771525"/>
              <a:gd name="connsiteY4" fmla="*/ 152400 h 500063"/>
              <a:gd name="connsiteX5" fmla="*/ 157163 w 771525"/>
              <a:gd name="connsiteY5" fmla="*/ 9525 h 500063"/>
              <a:gd name="connsiteX6" fmla="*/ 719138 w 771525"/>
              <a:gd name="connsiteY6" fmla="*/ 0 h 500063"/>
              <a:gd name="connsiteX0" fmla="*/ 719138 w 771525"/>
              <a:gd name="connsiteY0" fmla="*/ 0 h 500063"/>
              <a:gd name="connsiteX1" fmla="*/ 768350 w 771525"/>
              <a:gd name="connsiteY1" fmla="*/ 60325 h 500063"/>
              <a:gd name="connsiteX2" fmla="*/ 771525 w 771525"/>
              <a:gd name="connsiteY2" fmla="*/ 147638 h 500063"/>
              <a:gd name="connsiteX3" fmla="*/ 523875 w 771525"/>
              <a:gd name="connsiteY3" fmla="*/ 500063 h 500063"/>
              <a:gd name="connsiteX4" fmla="*/ 0 w 771525"/>
              <a:gd name="connsiteY4" fmla="*/ 152400 h 500063"/>
              <a:gd name="connsiteX5" fmla="*/ 157163 w 771525"/>
              <a:gd name="connsiteY5" fmla="*/ 9525 h 500063"/>
              <a:gd name="connsiteX6" fmla="*/ 719138 w 771525"/>
              <a:gd name="connsiteY6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1525" h="500063">
                <a:moveTo>
                  <a:pt x="719138" y="0"/>
                </a:moveTo>
                <a:lnTo>
                  <a:pt x="768350" y="60325"/>
                </a:lnTo>
                <a:lnTo>
                  <a:pt x="771525" y="147638"/>
                </a:lnTo>
                <a:lnTo>
                  <a:pt x="523875" y="500063"/>
                </a:lnTo>
                <a:lnTo>
                  <a:pt x="0" y="152400"/>
                </a:lnTo>
                <a:lnTo>
                  <a:pt x="157163" y="9525"/>
                </a:lnTo>
                <a:lnTo>
                  <a:pt x="719138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2974975" y="2311400"/>
            <a:ext cx="819150" cy="1289050"/>
          </a:xfrm>
          <a:custGeom>
            <a:avLst/>
            <a:gdLst>
              <a:gd name="connsiteX0" fmla="*/ 0 w 819150"/>
              <a:gd name="connsiteY0" fmla="*/ 250825 h 1289050"/>
              <a:gd name="connsiteX1" fmla="*/ 73025 w 819150"/>
              <a:gd name="connsiteY1" fmla="*/ 1289050 h 1289050"/>
              <a:gd name="connsiteX2" fmla="*/ 346075 w 819150"/>
              <a:gd name="connsiteY2" fmla="*/ 1257300 h 1289050"/>
              <a:gd name="connsiteX3" fmla="*/ 317500 w 819150"/>
              <a:gd name="connsiteY3" fmla="*/ 1012825 h 1289050"/>
              <a:gd name="connsiteX4" fmla="*/ 546100 w 819150"/>
              <a:gd name="connsiteY4" fmla="*/ 996950 h 1289050"/>
              <a:gd name="connsiteX5" fmla="*/ 533400 w 819150"/>
              <a:gd name="connsiteY5" fmla="*/ 809625 h 1289050"/>
              <a:gd name="connsiteX6" fmla="*/ 819150 w 819150"/>
              <a:gd name="connsiteY6" fmla="*/ 800100 h 1289050"/>
              <a:gd name="connsiteX7" fmla="*/ 812800 w 819150"/>
              <a:gd name="connsiteY7" fmla="*/ 762000 h 1289050"/>
              <a:gd name="connsiteX8" fmla="*/ 307975 w 819150"/>
              <a:gd name="connsiteY8" fmla="*/ 781050 h 1289050"/>
              <a:gd name="connsiteX9" fmla="*/ 301625 w 819150"/>
              <a:gd name="connsiteY9" fmla="*/ 638175 h 1289050"/>
              <a:gd name="connsiteX10" fmla="*/ 520700 w 819150"/>
              <a:gd name="connsiteY10" fmla="*/ 622300 h 1289050"/>
              <a:gd name="connsiteX11" fmla="*/ 488950 w 819150"/>
              <a:gd name="connsiteY11" fmla="*/ 311150 h 1289050"/>
              <a:gd name="connsiteX12" fmla="*/ 508000 w 819150"/>
              <a:gd name="connsiteY12" fmla="*/ 257175 h 1289050"/>
              <a:gd name="connsiteX13" fmla="*/ 552450 w 819150"/>
              <a:gd name="connsiteY13" fmla="*/ 225425 h 1289050"/>
              <a:gd name="connsiteX14" fmla="*/ 533400 w 819150"/>
              <a:gd name="connsiteY14" fmla="*/ 0 h 1289050"/>
              <a:gd name="connsiteX15" fmla="*/ 0 w 819150"/>
              <a:gd name="connsiteY15" fmla="*/ 250825 h 128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19150" h="1289050">
                <a:moveTo>
                  <a:pt x="0" y="250825"/>
                </a:moveTo>
                <a:lnTo>
                  <a:pt x="73025" y="1289050"/>
                </a:lnTo>
                <a:lnTo>
                  <a:pt x="346075" y="1257300"/>
                </a:lnTo>
                <a:lnTo>
                  <a:pt x="317500" y="1012825"/>
                </a:lnTo>
                <a:lnTo>
                  <a:pt x="546100" y="996950"/>
                </a:lnTo>
                <a:lnTo>
                  <a:pt x="533400" y="809625"/>
                </a:lnTo>
                <a:lnTo>
                  <a:pt x="819150" y="800100"/>
                </a:lnTo>
                <a:lnTo>
                  <a:pt x="812800" y="762000"/>
                </a:lnTo>
                <a:lnTo>
                  <a:pt x="307975" y="781050"/>
                </a:lnTo>
                <a:lnTo>
                  <a:pt x="301625" y="638175"/>
                </a:lnTo>
                <a:lnTo>
                  <a:pt x="520700" y="622300"/>
                </a:lnTo>
                <a:lnTo>
                  <a:pt x="488950" y="311150"/>
                </a:lnTo>
                <a:lnTo>
                  <a:pt x="508000" y="257175"/>
                </a:lnTo>
                <a:lnTo>
                  <a:pt x="552450" y="225425"/>
                </a:lnTo>
                <a:lnTo>
                  <a:pt x="533400" y="0"/>
                </a:lnTo>
                <a:lnTo>
                  <a:pt x="0" y="25082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085802" y="4192244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857" y="3124200"/>
            <a:ext cx="6109939" cy="314643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081653" y="6017222"/>
            <a:ext cx="57912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Willoughby Plaza in Fulton Mall </a:t>
            </a:r>
            <a:r>
              <a:rPr lang="en-US" sz="1000" b="1" dirty="0" smtClean="0">
                <a:solidFill>
                  <a:schemeClr val="bg1"/>
                </a:solidFill>
              </a:rPr>
              <a:t>BID, Brooklyn*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49665" y="5182373"/>
            <a:ext cx="9620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Monsignor Del Valle </a:t>
            </a:r>
            <a:r>
              <a:rPr lang="en-US" sz="1000" b="1" dirty="0" smtClean="0">
                <a:solidFill>
                  <a:srgbClr val="FFFF00"/>
                </a:solidFill>
              </a:rPr>
              <a:t>Square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276350" y="2887088"/>
            <a:ext cx="962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Simpson St Triangle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3097" y="2845769"/>
            <a:ext cx="7857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Southern Blvd Retail Corridor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 rot="20136191">
            <a:off x="3518716" y="1847065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75944" y="1207244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167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868433" y="5100720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163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 rot="16041470">
            <a:off x="2396586" y="4391526"/>
            <a:ext cx="11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0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" y="3658423"/>
            <a:ext cx="5943600" cy="2718816"/>
          </a:xfrm>
          <a:prstGeom prst="rect">
            <a:avLst/>
          </a:prstGeom>
        </p:spPr>
      </p:pic>
      <p:sp>
        <p:nvSpPr>
          <p:cNvPr id="42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 smtClean="0"/>
              <a:t>Southern Blvd BID</a:t>
            </a:r>
          </a:p>
          <a:p>
            <a:pPr lvl="1"/>
            <a:r>
              <a:rPr lang="en-US" dirty="0" smtClean="0"/>
              <a:t>Under the el from 167 St to Westchester Ave</a:t>
            </a:r>
          </a:p>
          <a:p>
            <a:pPr lvl="1"/>
            <a:r>
              <a:rPr lang="en-US" dirty="0" smtClean="0"/>
              <a:t>Large vacant lot and parking lot</a:t>
            </a:r>
          </a:p>
          <a:p>
            <a:pPr lvl="1"/>
            <a:endParaRPr lang="en-US" dirty="0"/>
          </a:p>
          <a:p>
            <a:r>
              <a:rPr lang="en-US" b="1" dirty="0" smtClean="0"/>
              <a:t>Issues</a:t>
            </a:r>
          </a:p>
          <a:p>
            <a:pPr lvl="1"/>
            <a:r>
              <a:rPr lang="en-US" dirty="0" smtClean="0"/>
              <a:t>Inactive pedestrian retail space</a:t>
            </a:r>
            <a:endParaRPr lang="en-US" dirty="0"/>
          </a:p>
          <a:p>
            <a:pPr lvl="1"/>
            <a:endParaRPr lang="en-US" dirty="0"/>
          </a:p>
          <a:p>
            <a:r>
              <a:rPr lang="en-US" b="1" dirty="0" smtClean="0"/>
              <a:t>Opportunities</a:t>
            </a:r>
          </a:p>
          <a:p>
            <a:pPr lvl="1"/>
            <a:r>
              <a:rPr lang="en-US" dirty="0" smtClean="0"/>
              <a:t>More attractive pedestrian retail space under the el (wider sidewalks, potential bike lanes, etc.)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Pedestrian Realm </a:t>
            </a:r>
            <a:r>
              <a:rPr lang="en-US" dirty="0" smtClean="0"/>
              <a:t>– Southern </a:t>
            </a:r>
            <a:r>
              <a:rPr lang="en-US" dirty="0"/>
              <a:t>Blvd </a:t>
            </a:r>
            <a:r>
              <a:rPr lang="en-US" dirty="0" smtClean="0"/>
              <a:t>Retail Corridor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" y="788846"/>
            <a:ext cx="5943597" cy="2743199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1750854" y="977741"/>
            <a:ext cx="1017587" cy="2519363"/>
          </a:xfrm>
          <a:custGeom>
            <a:avLst/>
            <a:gdLst>
              <a:gd name="connsiteX0" fmla="*/ 603250 w 1022350"/>
              <a:gd name="connsiteY0" fmla="*/ 19050 h 2495550"/>
              <a:gd name="connsiteX1" fmla="*/ 1022350 w 1022350"/>
              <a:gd name="connsiteY1" fmla="*/ 0 h 2495550"/>
              <a:gd name="connsiteX2" fmla="*/ 927100 w 1022350"/>
              <a:gd name="connsiteY2" fmla="*/ 1987550 h 2495550"/>
              <a:gd name="connsiteX3" fmla="*/ 6350 w 1022350"/>
              <a:gd name="connsiteY3" fmla="*/ 2495550 h 2495550"/>
              <a:gd name="connsiteX4" fmla="*/ 0 w 1022350"/>
              <a:gd name="connsiteY4" fmla="*/ 2082800 h 2495550"/>
              <a:gd name="connsiteX5" fmla="*/ 450850 w 1022350"/>
              <a:gd name="connsiteY5" fmla="*/ 2063750 h 2495550"/>
              <a:gd name="connsiteX6" fmla="*/ 603250 w 1022350"/>
              <a:gd name="connsiteY6" fmla="*/ 19050 h 2495550"/>
              <a:gd name="connsiteX0" fmla="*/ 603250 w 1017587"/>
              <a:gd name="connsiteY0" fmla="*/ 42863 h 2519363"/>
              <a:gd name="connsiteX1" fmla="*/ 1017587 w 1017587"/>
              <a:gd name="connsiteY1" fmla="*/ 0 h 2519363"/>
              <a:gd name="connsiteX2" fmla="*/ 927100 w 1017587"/>
              <a:gd name="connsiteY2" fmla="*/ 2011363 h 2519363"/>
              <a:gd name="connsiteX3" fmla="*/ 6350 w 1017587"/>
              <a:gd name="connsiteY3" fmla="*/ 2519363 h 2519363"/>
              <a:gd name="connsiteX4" fmla="*/ 0 w 1017587"/>
              <a:gd name="connsiteY4" fmla="*/ 2106613 h 2519363"/>
              <a:gd name="connsiteX5" fmla="*/ 450850 w 1017587"/>
              <a:gd name="connsiteY5" fmla="*/ 2087563 h 2519363"/>
              <a:gd name="connsiteX6" fmla="*/ 603250 w 1017587"/>
              <a:gd name="connsiteY6" fmla="*/ 42863 h 2519363"/>
              <a:gd name="connsiteX0" fmla="*/ 608012 w 1017587"/>
              <a:gd name="connsiteY0" fmla="*/ 9525 h 2519363"/>
              <a:gd name="connsiteX1" fmla="*/ 1017587 w 1017587"/>
              <a:gd name="connsiteY1" fmla="*/ 0 h 2519363"/>
              <a:gd name="connsiteX2" fmla="*/ 927100 w 1017587"/>
              <a:gd name="connsiteY2" fmla="*/ 2011363 h 2519363"/>
              <a:gd name="connsiteX3" fmla="*/ 6350 w 1017587"/>
              <a:gd name="connsiteY3" fmla="*/ 2519363 h 2519363"/>
              <a:gd name="connsiteX4" fmla="*/ 0 w 1017587"/>
              <a:gd name="connsiteY4" fmla="*/ 2106613 h 2519363"/>
              <a:gd name="connsiteX5" fmla="*/ 450850 w 1017587"/>
              <a:gd name="connsiteY5" fmla="*/ 2087563 h 2519363"/>
              <a:gd name="connsiteX6" fmla="*/ 608012 w 1017587"/>
              <a:gd name="connsiteY6" fmla="*/ 9525 h 251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17587" h="2519363">
                <a:moveTo>
                  <a:pt x="608012" y="9525"/>
                </a:moveTo>
                <a:lnTo>
                  <a:pt x="1017587" y="0"/>
                </a:lnTo>
                <a:lnTo>
                  <a:pt x="927100" y="2011363"/>
                </a:lnTo>
                <a:lnTo>
                  <a:pt x="6350" y="2519363"/>
                </a:lnTo>
                <a:cubicBezTo>
                  <a:pt x="4233" y="2381780"/>
                  <a:pt x="2117" y="2244196"/>
                  <a:pt x="0" y="2106613"/>
                </a:cubicBezTo>
                <a:lnTo>
                  <a:pt x="450850" y="2087563"/>
                </a:lnTo>
                <a:lnTo>
                  <a:pt x="608012" y="952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1153955" y="3319305"/>
            <a:ext cx="361950" cy="222250"/>
          </a:xfrm>
          <a:custGeom>
            <a:avLst/>
            <a:gdLst>
              <a:gd name="connsiteX0" fmla="*/ 19050 w 361950"/>
              <a:gd name="connsiteY0" fmla="*/ 0 h 222250"/>
              <a:gd name="connsiteX1" fmla="*/ 361950 w 361950"/>
              <a:gd name="connsiteY1" fmla="*/ 6350 h 222250"/>
              <a:gd name="connsiteX2" fmla="*/ 317500 w 361950"/>
              <a:gd name="connsiteY2" fmla="*/ 222250 h 222250"/>
              <a:gd name="connsiteX3" fmla="*/ 0 w 361950"/>
              <a:gd name="connsiteY3" fmla="*/ 222250 h 222250"/>
              <a:gd name="connsiteX4" fmla="*/ 19050 w 361950"/>
              <a:gd name="connsiteY4" fmla="*/ 0 h 22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950" h="222250">
                <a:moveTo>
                  <a:pt x="19050" y="0"/>
                </a:moveTo>
                <a:lnTo>
                  <a:pt x="361950" y="6350"/>
                </a:lnTo>
                <a:lnTo>
                  <a:pt x="317500" y="222250"/>
                </a:lnTo>
                <a:lnTo>
                  <a:pt x="0" y="222250"/>
                </a:lnTo>
                <a:lnTo>
                  <a:pt x="1905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033555" y="944405"/>
            <a:ext cx="514350" cy="1873250"/>
          </a:xfrm>
          <a:custGeom>
            <a:avLst/>
            <a:gdLst>
              <a:gd name="connsiteX0" fmla="*/ 0 w 514350"/>
              <a:gd name="connsiteY0" fmla="*/ 0 h 1873250"/>
              <a:gd name="connsiteX1" fmla="*/ 6350 w 514350"/>
              <a:gd name="connsiteY1" fmla="*/ 1873250 h 1873250"/>
              <a:gd name="connsiteX2" fmla="*/ 514350 w 514350"/>
              <a:gd name="connsiteY2" fmla="*/ 1263650 h 1873250"/>
              <a:gd name="connsiteX3" fmla="*/ 381000 w 514350"/>
              <a:gd name="connsiteY3" fmla="*/ 1263650 h 1873250"/>
              <a:gd name="connsiteX4" fmla="*/ 361950 w 514350"/>
              <a:gd name="connsiteY4" fmla="*/ 355600 h 1873250"/>
              <a:gd name="connsiteX5" fmla="*/ 127000 w 514350"/>
              <a:gd name="connsiteY5" fmla="*/ 349250 h 1873250"/>
              <a:gd name="connsiteX6" fmla="*/ 114300 w 514350"/>
              <a:gd name="connsiteY6" fmla="*/ 0 h 1873250"/>
              <a:gd name="connsiteX7" fmla="*/ 0 w 514350"/>
              <a:gd name="connsiteY7" fmla="*/ 0 h 187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4350" h="1873250">
                <a:moveTo>
                  <a:pt x="0" y="0"/>
                </a:moveTo>
                <a:cubicBezTo>
                  <a:pt x="2117" y="624417"/>
                  <a:pt x="4233" y="1248833"/>
                  <a:pt x="6350" y="1873250"/>
                </a:cubicBezTo>
                <a:lnTo>
                  <a:pt x="514350" y="1263650"/>
                </a:lnTo>
                <a:lnTo>
                  <a:pt x="381000" y="1263650"/>
                </a:lnTo>
                <a:lnTo>
                  <a:pt x="361950" y="355600"/>
                </a:lnTo>
                <a:lnTo>
                  <a:pt x="127000" y="349250"/>
                </a:lnTo>
                <a:lnTo>
                  <a:pt x="1143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3074830" y="2614455"/>
            <a:ext cx="904875" cy="920750"/>
          </a:xfrm>
          <a:custGeom>
            <a:avLst/>
            <a:gdLst>
              <a:gd name="connsiteX0" fmla="*/ 0 w 904875"/>
              <a:gd name="connsiteY0" fmla="*/ 473075 h 920750"/>
              <a:gd name="connsiteX1" fmla="*/ 28575 w 904875"/>
              <a:gd name="connsiteY1" fmla="*/ 920750 h 920750"/>
              <a:gd name="connsiteX2" fmla="*/ 787400 w 904875"/>
              <a:gd name="connsiteY2" fmla="*/ 920750 h 920750"/>
              <a:gd name="connsiteX3" fmla="*/ 755650 w 904875"/>
              <a:gd name="connsiteY3" fmla="*/ 479425 h 920750"/>
              <a:gd name="connsiteX4" fmla="*/ 904875 w 904875"/>
              <a:gd name="connsiteY4" fmla="*/ 390525 h 920750"/>
              <a:gd name="connsiteX5" fmla="*/ 844550 w 904875"/>
              <a:gd name="connsiteY5" fmla="*/ 0 h 920750"/>
              <a:gd name="connsiteX6" fmla="*/ 0 w 904875"/>
              <a:gd name="connsiteY6" fmla="*/ 473075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4875" h="920750">
                <a:moveTo>
                  <a:pt x="0" y="473075"/>
                </a:moveTo>
                <a:lnTo>
                  <a:pt x="28575" y="920750"/>
                </a:lnTo>
                <a:lnTo>
                  <a:pt x="787400" y="920750"/>
                </a:lnTo>
                <a:lnTo>
                  <a:pt x="755650" y="479425"/>
                </a:lnTo>
                <a:lnTo>
                  <a:pt x="904875" y="390525"/>
                </a:lnTo>
                <a:lnTo>
                  <a:pt x="844550" y="0"/>
                </a:lnTo>
                <a:lnTo>
                  <a:pt x="0" y="4730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 rot="19915996">
            <a:off x="2896976" y="2599836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H="1">
            <a:off x="2871956" y="964152"/>
            <a:ext cx="2848" cy="201393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6200000">
            <a:off x="2198705" y="1896837"/>
            <a:ext cx="11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Southern Blvd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71052" y="2577974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601609" y="823818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167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1053877" y="2957488"/>
            <a:ext cx="1135270" cy="358657"/>
            <a:chOff x="1920945" y="1106864"/>
            <a:chExt cx="1135270" cy="358657"/>
          </a:xfrm>
        </p:grpSpPr>
        <p:sp>
          <p:nvSpPr>
            <p:cNvPr id="56" name="TextBox 55"/>
            <p:cNvSpPr txBox="1"/>
            <p:nvPr/>
          </p:nvSpPr>
          <p:spPr>
            <a:xfrm>
              <a:off x="1920945" y="1106864"/>
              <a:ext cx="11352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Simpson St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2305115" y="132836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2471738" y="1328361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5</a:t>
              </a: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183481" y="209182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Bus Terminal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 rot="18645611">
            <a:off x="3707759" y="1320415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 Farms 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833052" y="127244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Parking Lot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131977" y="124560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Vacant Lot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102701" y="4774477"/>
            <a:ext cx="10191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Pedestrian Retail Space Under the El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97" y="3284487"/>
            <a:ext cx="3980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Retail Corridor (167 St – Westchester Ave)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-597" y="6129380"/>
            <a:ext cx="39803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</a:t>
            </a:r>
            <a:r>
              <a:rPr lang="en-US" sz="1000" b="1" dirty="0" smtClean="0">
                <a:solidFill>
                  <a:schemeClr val="bg1"/>
                </a:solidFill>
              </a:rPr>
              <a:t>between Westchester and 167 St (Facing North)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2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Southern Blvd BID</a:t>
            </a:r>
          </a:p>
          <a:p>
            <a:pPr lvl="1"/>
            <a:r>
              <a:rPr lang="en-US" dirty="0" smtClean="0"/>
              <a:t>No el between Westchester Ave and 163 St</a:t>
            </a:r>
          </a:p>
          <a:p>
            <a:pPr lvl="1"/>
            <a:r>
              <a:rPr lang="en-US" dirty="0" smtClean="0"/>
              <a:t>Signed </a:t>
            </a:r>
            <a:r>
              <a:rPr lang="en-US" dirty="0"/>
              <a:t>bike route</a:t>
            </a:r>
          </a:p>
          <a:p>
            <a:pPr lvl="1"/>
            <a:r>
              <a:rPr lang="en-US" dirty="0"/>
              <a:t>DOT completed project in 2010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Wide </a:t>
            </a:r>
            <a:r>
              <a:rPr lang="en-US" dirty="0" smtClean="0"/>
              <a:t>street with striped median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 smtClean="0"/>
              <a:t>Add standard bike lane by taking 5’ of the 13’ parking lane</a:t>
            </a:r>
            <a:endParaRPr lang="en-US" dirty="0"/>
          </a:p>
          <a:p>
            <a:pPr lvl="1"/>
            <a:r>
              <a:rPr lang="en-US" dirty="0"/>
              <a:t>Landscaped median</a:t>
            </a:r>
          </a:p>
          <a:p>
            <a:pPr lvl="1"/>
            <a:r>
              <a:rPr lang="en-US" dirty="0"/>
              <a:t>Pedestrian </a:t>
            </a:r>
            <a:r>
              <a:rPr lang="en-US" dirty="0" smtClean="0"/>
              <a:t>island on south side of the intersection at Aldus St</a:t>
            </a:r>
            <a:endParaRPr lang="en-US" dirty="0"/>
          </a:p>
          <a:p>
            <a:pPr lvl="1"/>
            <a:r>
              <a:rPr lang="en-US" dirty="0"/>
              <a:t>Street furniture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Pedestrian Realm </a:t>
            </a:r>
            <a:r>
              <a:rPr lang="en-US" dirty="0" smtClean="0"/>
              <a:t>– Southern </a:t>
            </a:r>
            <a:r>
              <a:rPr lang="en-US" dirty="0"/>
              <a:t>Blvd </a:t>
            </a:r>
            <a:r>
              <a:rPr lang="en-US" dirty="0" smtClean="0"/>
              <a:t>Retail Corridor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Southern Boulevard: </a:t>
            </a:r>
            <a:r>
              <a:rPr lang="en-US" b="1" dirty="0" err="1"/>
              <a:t>Crames</a:t>
            </a:r>
            <a:r>
              <a:rPr lang="en-US" b="1" dirty="0"/>
              <a:t> Square 2010: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www.nyc.gov/html/dot/downloads/pdf/20100502_crames-sq_cb2.pdf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" y="3646231"/>
            <a:ext cx="5943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575"/>
            <a:ext cx="5943600" cy="2743200"/>
          </a:xfrm>
          <a:prstGeom prst="rect">
            <a:avLst/>
          </a:prstGeom>
        </p:spPr>
      </p:pic>
      <p:sp>
        <p:nvSpPr>
          <p:cNvPr id="10" name="Freeform 9"/>
          <p:cNvSpPr/>
          <p:nvPr/>
        </p:nvSpPr>
        <p:spPr>
          <a:xfrm>
            <a:off x="2328864" y="3167063"/>
            <a:ext cx="565150" cy="357187"/>
          </a:xfrm>
          <a:custGeom>
            <a:avLst/>
            <a:gdLst>
              <a:gd name="connsiteX0" fmla="*/ 561975 w 561975"/>
              <a:gd name="connsiteY0" fmla="*/ 28575 h 357187"/>
              <a:gd name="connsiteX1" fmla="*/ 557212 w 561975"/>
              <a:gd name="connsiteY1" fmla="*/ 128587 h 357187"/>
              <a:gd name="connsiteX2" fmla="*/ 357187 w 561975"/>
              <a:gd name="connsiteY2" fmla="*/ 357187 h 357187"/>
              <a:gd name="connsiteX3" fmla="*/ 261937 w 561975"/>
              <a:gd name="connsiteY3" fmla="*/ 300037 h 357187"/>
              <a:gd name="connsiteX4" fmla="*/ 0 w 561975"/>
              <a:gd name="connsiteY4" fmla="*/ 119062 h 357187"/>
              <a:gd name="connsiteX5" fmla="*/ 85725 w 561975"/>
              <a:gd name="connsiteY5" fmla="*/ 0 h 357187"/>
              <a:gd name="connsiteX6" fmla="*/ 561975 w 561975"/>
              <a:gd name="connsiteY6" fmla="*/ 28575 h 357187"/>
              <a:gd name="connsiteX0" fmla="*/ 565150 w 565150"/>
              <a:gd name="connsiteY0" fmla="*/ 3175 h 357187"/>
              <a:gd name="connsiteX1" fmla="*/ 557212 w 565150"/>
              <a:gd name="connsiteY1" fmla="*/ 128587 h 357187"/>
              <a:gd name="connsiteX2" fmla="*/ 357187 w 565150"/>
              <a:gd name="connsiteY2" fmla="*/ 357187 h 357187"/>
              <a:gd name="connsiteX3" fmla="*/ 261937 w 565150"/>
              <a:gd name="connsiteY3" fmla="*/ 300037 h 357187"/>
              <a:gd name="connsiteX4" fmla="*/ 0 w 565150"/>
              <a:gd name="connsiteY4" fmla="*/ 119062 h 357187"/>
              <a:gd name="connsiteX5" fmla="*/ 85725 w 565150"/>
              <a:gd name="connsiteY5" fmla="*/ 0 h 357187"/>
              <a:gd name="connsiteX6" fmla="*/ 565150 w 565150"/>
              <a:gd name="connsiteY6" fmla="*/ 3175 h 357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5150" h="357187">
                <a:moveTo>
                  <a:pt x="565150" y="3175"/>
                </a:moveTo>
                <a:lnTo>
                  <a:pt x="557212" y="128587"/>
                </a:lnTo>
                <a:lnTo>
                  <a:pt x="357187" y="357187"/>
                </a:lnTo>
                <a:lnTo>
                  <a:pt x="261937" y="300037"/>
                </a:lnTo>
                <a:lnTo>
                  <a:pt x="0" y="119062"/>
                </a:lnTo>
                <a:lnTo>
                  <a:pt x="85725" y="0"/>
                </a:lnTo>
                <a:lnTo>
                  <a:pt x="565150" y="31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471738" y="1369219"/>
            <a:ext cx="476250" cy="1721644"/>
          </a:xfrm>
          <a:custGeom>
            <a:avLst/>
            <a:gdLst>
              <a:gd name="connsiteX0" fmla="*/ 204787 w 476250"/>
              <a:gd name="connsiteY0" fmla="*/ 1700213 h 1700213"/>
              <a:gd name="connsiteX1" fmla="*/ 423862 w 476250"/>
              <a:gd name="connsiteY1" fmla="*/ 1685925 h 1700213"/>
              <a:gd name="connsiteX2" fmla="*/ 476250 w 476250"/>
              <a:gd name="connsiteY2" fmla="*/ 1633538 h 1700213"/>
              <a:gd name="connsiteX3" fmla="*/ 409575 w 476250"/>
              <a:gd name="connsiteY3" fmla="*/ 0 h 1700213"/>
              <a:gd name="connsiteX4" fmla="*/ 342900 w 476250"/>
              <a:gd name="connsiteY4" fmla="*/ 4763 h 1700213"/>
              <a:gd name="connsiteX5" fmla="*/ 0 w 476250"/>
              <a:gd name="connsiteY5" fmla="*/ 176213 h 1700213"/>
              <a:gd name="connsiteX6" fmla="*/ 0 w 476250"/>
              <a:gd name="connsiteY6" fmla="*/ 290513 h 1700213"/>
              <a:gd name="connsiteX7" fmla="*/ 247650 w 476250"/>
              <a:gd name="connsiteY7" fmla="*/ 252413 h 1700213"/>
              <a:gd name="connsiteX8" fmla="*/ 204787 w 476250"/>
              <a:gd name="connsiteY8" fmla="*/ 1700213 h 1700213"/>
              <a:gd name="connsiteX0" fmla="*/ 204787 w 476250"/>
              <a:gd name="connsiteY0" fmla="*/ 1700213 h 1700213"/>
              <a:gd name="connsiteX1" fmla="*/ 423862 w 476250"/>
              <a:gd name="connsiteY1" fmla="*/ 1685925 h 1700213"/>
              <a:gd name="connsiteX2" fmla="*/ 476250 w 476250"/>
              <a:gd name="connsiteY2" fmla="*/ 1633538 h 1700213"/>
              <a:gd name="connsiteX3" fmla="*/ 409575 w 476250"/>
              <a:gd name="connsiteY3" fmla="*/ 0 h 1700213"/>
              <a:gd name="connsiteX4" fmla="*/ 342900 w 476250"/>
              <a:gd name="connsiteY4" fmla="*/ 4763 h 1700213"/>
              <a:gd name="connsiteX5" fmla="*/ 0 w 476250"/>
              <a:gd name="connsiteY5" fmla="*/ 176213 h 1700213"/>
              <a:gd name="connsiteX6" fmla="*/ 0 w 476250"/>
              <a:gd name="connsiteY6" fmla="*/ 290513 h 1700213"/>
              <a:gd name="connsiteX7" fmla="*/ 209550 w 476250"/>
              <a:gd name="connsiteY7" fmla="*/ 280988 h 1700213"/>
              <a:gd name="connsiteX8" fmla="*/ 204787 w 476250"/>
              <a:gd name="connsiteY8" fmla="*/ 1700213 h 1700213"/>
              <a:gd name="connsiteX0" fmla="*/ 204787 w 476250"/>
              <a:gd name="connsiteY0" fmla="*/ 1700213 h 1700213"/>
              <a:gd name="connsiteX1" fmla="*/ 423862 w 476250"/>
              <a:gd name="connsiteY1" fmla="*/ 1685925 h 1700213"/>
              <a:gd name="connsiteX2" fmla="*/ 476250 w 476250"/>
              <a:gd name="connsiteY2" fmla="*/ 1633538 h 1700213"/>
              <a:gd name="connsiteX3" fmla="*/ 409575 w 476250"/>
              <a:gd name="connsiteY3" fmla="*/ 0 h 1700213"/>
              <a:gd name="connsiteX4" fmla="*/ 342900 w 476250"/>
              <a:gd name="connsiteY4" fmla="*/ 4763 h 1700213"/>
              <a:gd name="connsiteX5" fmla="*/ 0 w 476250"/>
              <a:gd name="connsiteY5" fmla="*/ 176213 h 1700213"/>
              <a:gd name="connsiteX6" fmla="*/ 0 w 476250"/>
              <a:gd name="connsiteY6" fmla="*/ 290513 h 1700213"/>
              <a:gd name="connsiteX7" fmla="*/ 187325 w 476250"/>
              <a:gd name="connsiteY7" fmla="*/ 280988 h 1700213"/>
              <a:gd name="connsiteX8" fmla="*/ 204787 w 476250"/>
              <a:gd name="connsiteY8" fmla="*/ 1700213 h 1700213"/>
              <a:gd name="connsiteX0" fmla="*/ 204787 w 476250"/>
              <a:gd name="connsiteY0" fmla="*/ 1700213 h 1700213"/>
              <a:gd name="connsiteX1" fmla="*/ 423862 w 476250"/>
              <a:gd name="connsiteY1" fmla="*/ 1685925 h 1700213"/>
              <a:gd name="connsiteX2" fmla="*/ 476250 w 476250"/>
              <a:gd name="connsiteY2" fmla="*/ 1633538 h 1700213"/>
              <a:gd name="connsiteX3" fmla="*/ 409575 w 476250"/>
              <a:gd name="connsiteY3" fmla="*/ 0 h 1700213"/>
              <a:gd name="connsiteX4" fmla="*/ 342900 w 476250"/>
              <a:gd name="connsiteY4" fmla="*/ 4763 h 1700213"/>
              <a:gd name="connsiteX5" fmla="*/ 0 w 476250"/>
              <a:gd name="connsiteY5" fmla="*/ 176213 h 1700213"/>
              <a:gd name="connsiteX6" fmla="*/ 0 w 476250"/>
              <a:gd name="connsiteY6" fmla="*/ 290513 h 1700213"/>
              <a:gd name="connsiteX7" fmla="*/ 177800 w 476250"/>
              <a:gd name="connsiteY7" fmla="*/ 277813 h 1700213"/>
              <a:gd name="connsiteX8" fmla="*/ 204787 w 476250"/>
              <a:gd name="connsiteY8" fmla="*/ 1700213 h 1700213"/>
              <a:gd name="connsiteX0" fmla="*/ 204787 w 476250"/>
              <a:gd name="connsiteY0" fmla="*/ 1700213 h 1700213"/>
              <a:gd name="connsiteX1" fmla="*/ 423862 w 476250"/>
              <a:gd name="connsiteY1" fmla="*/ 1685925 h 1700213"/>
              <a:gd name="connsiteX2" fmla="*/ 476250 w 476250"/>
              <a:gd name="connsiteY2" fmla="*/ 1633538 h 1700213"/>
              <a:gd name="connsiteX3" fmla="*/ 409575 w 476250"/>
              <a:gd name="connsiteY3" fmla="*/ 0 h 1700213"/>
              <a:gd name="connsiteX4" fmla="*/ 0 w 476250"/>
              <a:gd name="connsiteY4" fmla="*/ 176213 h 1700213"/>
              <a:gd name="connsiteX5" fmla="*/ 0 w 476250"/>
              <a:gd name="connsiteY5" fmla="*/ 290513 h 1700213"/>
              <a:gd name="connsiteX6" fmla="*/ 177800 w 476250"/>
              <a:gd name="connsiteY6" fmla="*/ 277813 h 1700213"/>
              <a:gd name="connsiteX7" fmla="*/ 204787 w 476250"/>
              <a:gd name="connsiteY7" fmla="*/ 1700213 h 1700213"/>
              <a:gd name="connsiteX0" fmla="*/ 204787 w 476250"/>
              <a:gd name="connsiteY0" fmla="*/ 1721644 h 1721644"/>
              <a:gd name="connsiteX1" fmla="*/ 423862 w 476250"/>
              <a:gd name="connsiteY1" fmla="*/ 1707356 h 1721644"/>
              <a:gd name="connsiteX2" fmla="*/ 476250 w 476250"/>
              <a:gd name="connsiteY2" fmla="*/ 1654969 h 1721644"/>
              <a:gd name="connsiteX3" fmla="*/ 385762 w 476250"/>
              <a:gd name="connsiteY3" fmla="*/ 0 h 1721644"/>
              <a:gd name="connsiteX4" fmla="*/ 0 w 476250"/>
              <a:gd name="connsiteY4" fmla="*/ 197644 h 1721644"/>
              <a:gd name="connsiteX5" fmla="*/ 0 w 476250"/>
              <a:gd name="connsiteY5" fmla="*/ 311944 h 1721644"/>
              <a:gd name="connsiteX6" fmla="*/ 177800 w 476250"/>
              <a:gd name="connsiteY6" fmla="*/ 299244 h 1721644"/>
              <a:gd name="connsiteX7" fmla="*/ 204787 w 476250"/>
              <a:gd name="connsiteY7" fmla="*/ 1721644 h 1721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6250" h="1721644">
                <a:moveTo>
                  <a:pt x="204787" y="1721644"/>
                </a:moveTo>
                <a:lnTo>
                  <a:pt x="423862" y="1707356"/>
                </a:lnTo>
                <a:lnTo>
                  <a:pt x="476250" y="1654969"/>
                </a:lnTo>
                <a:lnTo>
                  <a:pt x="385762" y="0"/>
                </a:lnTo>
                <a:lnTo>
                  <a:pt x="0" y="197644"/>
                </a:lnTo>
                <a:lnTo>
                  <a:pt x="0" y="311944"/>
                </a:lnTo>
                <a:lnTo>
                  <a:pt x="177800" y="299244"/>
                </a:lnTo>
                <a:cubicBezTo>
                  <a:pt x="176212" y="772319"/>
                  <a:pt x="206375" y="1248569"/>
                  <a:pt x="204787" y="1721644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1995488" y="1619250"/>
            <a:ext cx="395287" cy="325438"/>
          </a:xfrm>
          <a:custGeom>
            <a:avLst/>
            <a:gdLst>
              <a:gd name="connsiteX0" fmla="*/ 395287 w 395287"/>
              <a:gd name="connsiteY0" fmla="*/ 0 h 319088"/>
              <a:gd name="connsiteX1" fmla="*/ 381000 w 395287"/>
              <a:gd name="connsiteY1" fmla="*/ 219075 h 319088"/>
              <a:gd name="connsiteX2" fmla="*/ 161925 w 395287"/>
              <a:gd name="connsiteY2" fmla="*/ 228600 h 319088"/>
              <a:gd name="connsiteX3" fmla="*/ 138112 w 395287"/>
              <a:gd name="connsiteY3" fmla="*/ 319088 h 319088"/>
              <a:gd name="connsiteX4" fmla="*/ 0 w 395287"/>
              <a:gd name="connsiteY4" fmla="*/ 319088 h 319088"/>
              <a:gd name="connsiteX5" fmla="*/ 14287 w 395287"/>
              <a:gd name="connsiteY5" fmla="*/ 147638 h 319088"/>
              <a:gd name="connsiteX6" fmla="*/ 395287 w 395287"/>
              <a:gd name="connsiteY6" fmla="*/ 0 h 319088"/>
              <a:gd name="connsiteX0" fmla="*/ 395287 w 395287"/>
              <a:gd name="connsiteY0" fmla="*/ 0 h 319088"/>
              <a:gd name="connsiteX1" fmla="*/ 381000 w 395287"/>
              <a:gd name="connsiteY1" fmla="*/ 219075 h 319088"/>
              <a:gd name="connsiteX2" fmla="*/ 161925 w 395287"/>
              <a:gd name="connsiteY2" fmla="*/ 228600 h 319088"/>
              <a:gd name="connsiteX3" fmla="*/ 160337 w 395287"/>
              <a:gd name="connsiteY3" fmla="*/ 319088 h 319088"/>
              <a:gd name="connsiteX4" fmla="*/ 0 w 395287"/>
              <a:gd name="connsiteY4" fmla="*/ 319088 h 319088"/>
              <a:gd name="connsiteX5" fmla="*/ 14287 w 395287"/>
              <a:gd name="connsiteY5" fmla="*/ 147638 h 319088"/>
              <a:gd name="connsiteX6" fmla="*/ 395287 w 395287"/>
              <a:gd name="connsiteY6" fmla="*/ 0 h 319088"/>
              <a:gd name="connsiteX0" fmla="*/ 395287 w 395287"/>
              <a:gd name="connsiteY0" fmla="*/ 0 h 325438"/>
              <a:gd name="connsiteX1" fmla="*/ 381000 w 395287"/>
              <a:gd name="connsiteY1" fmla="*/ 219075 h 325438"/>
              <a:gd name="connsiteX2" fmla="*/ 161925 w 395287"/>
              <a:gd name="connsiteY2" fmla="*/ 228600 h 325438"/>
              <a:gd name="connsiteX3" fmla="*/ 153987 w 395287"/>
              <a:gd name="connsiteY3" fmla="*/ 325438 h 325438"/>
              <a:gd name="connsiteX4" fmla="*/ 0 w 395287"/>
              <a:gd name="connsiteY4" fmla="*/ 319088 h 325438"/>
              <a:gd name="connsiteX5" fmla="*/ 14287 w 395287"/>
              <a:gd name="connsiteY5" fmla="*/ 147638 h 325438"/>
              <a:gd name="connsiteX6" fmla="*/ 395287 w 395287"/>
              <a:gd name="connsiteY6" fmla="*/ 0 h 325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5287" h="325438">
                <a:moveTo>
                  <a:pt x="395287" y="0"/>
                </a:moveTo>
                <a:lnTo>
                  <a:pt x="381000" y="219075"/>
                </a:lnTo>
                <a:lnTo>
                  <a:pt x="161925" y="228600"/>
                </a:lnTo>
                <a:cubicBezTo>
                  <a:pt x="161396" y="258763"/>
                  <a:pt x="154516" y="295275"/>
                  <a:pt x="153987" y="325438"/>
                </a:cubicBezTo>
                <a:lnTo>
                  <a:pt x="0" y="319088"/>
                </a:lnTo>
                <a:lnTo>
                  <a:pt x="14287" y="147638"/>
                </a:lnTo>
                <a:lnTo>
                  <a:pt x="395287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012280" y="1133475"/>
            <a:ext cx="564357" cy="842963"/>
          </a:xfrm>
          <a:custGeom>
            <a:avLst/>
            <a:gdLst>
              <a:gd name="connsiteX0" fmla="*/ 0 w 552450"/>
              <a:gd name="connsiteY0" fmla="*/ 119063 h 842963"/>
              <a:gd name="connsiteX1" fmla="*/ 38100 w 552450"/>
              <a:gd name="connsiteY1" fmla="*/ 842963 h 842963"/>
              <a:gd name="connsiteX2" fmla="*/ 252412 w 552450"/>
              <a:gd name="connsiteY2" fmla="*/ 833438 h 842963"/>
              <a:gd name="connsiteX3" fmla="*/ 219075 w 552450"/>
              <a:gd name="connsiteY3" fmla="*/ 657225 h 842963"/>
              <a:gd name="connsiteX4" fmla="*/ 381000 w 552450"/>
              <a:gd name="connsiteY4" fmla="*/ 652463 h 842963"/>
              <a:gd name="connsiteX5" fmla="*/ 366712 w 552450"/>
              <a:gd name="connsiteY5" fmla="*/ 533400 h 842963"/>
              <a:gd name="connsiteX6" fmla="*/ 552450 w 552450"/>
              <a:gd name="connsiteY6" fmla="*/ 523875 h 842963"/>
              <a:gd name="connsiteX7" fmla="*/ 538162 w 552450"/>
              <a:gd name="connsiteY7" fmla="*/ 504825 h 842963"/>
              <a:gd name="connsiteX8" fmla="*/ 200025 w 552450"/>
              <a:gd name="connsiteY8" fmla="*/ 485775 h 842963"/>
              <a:gd name="connsiteX9" fmla="*/ 214312 w 552450"/>
              <a:gd name="connsiteY9" fmla="*/ 447675 h 842963"/>
              <a:gd name="connsiteX10" fmla="*/ 342900 w 552450"/>
              <a:gd name="connsiteY10" fmla="*/ 433388 h 842963"/>
              <a:gd name="connsiteX11" fmla="*/ 333375 w 552450"/>
              <a:gd name="connsiteY11" fmla="*/ 180975 h 842963"/>
              <a:gd name="connsiteX12" fmla="*/ 366712 w 552450"/>
              <a:gd name="connsiteY12" fmla="*/ 133350 h 842963"/>
              <a:gd name="connsiteX13" fmla="*/ 366712 w 552450"/>
              <a:gd name="connsiteY13" fmla="*/ 0 h 842963"/>
              <a:gd name="connsiteX14" fmla="*/ 0 w 552450"/>
              <a:gd name="connsiteY14" fmla="*/ 119063 h 842963"/>
              <a:gd name="connsiteX0" fmla="*/ 0 w 552450"/>
              <a:gd name="connsiteY0" fmla="*/ 119063 h 842963"/>
              <a:gd name="connsiteX1" fmla="*/ 38100 w 552450"/>
              <a:gd name="connsiteY1" fmla="*/ 842963 h 842963"/>
              <a:gd name="connsiteX2" fmla="*/ 252412 w 552450"/>
              <a:gd name="connsiteY2" fmla="*/ 833438 h 842963"/>
              <a:gd name="connsiteX3" fmla="*/ 219075 w 552450"/>
              <a:gd name="connsiteY3" fmla="*/ 657225 h 842963"/>
              <a:gd name="connsiteX4" fmla="*/ 381000 w 552450"/>
              <a:gd name="connsiteY4" fmla="*/ 652463 h 842963"/>
              <a:gd name="connsiteX5" fmla="*/ 366712 w 552450"/>
              <a:gd name="connsiteY5" fmla="*/ 533400 h 842963"/>
              <a:gd name="connsiteX6" fmla="*/ 552450 w 552450"/>
              <a:gd name="connsiteY6" fmla="*/ 523875 h 842963"/>
              <a:gd name="connsiteX7" fmla="*/ 538162 w 552450"/>
              <a:gd name="connsiteY7" fmla="*/ 504825 h 842963"/>
              <a:gd name="connsiteX8" fmla="*/ 200025 w 552450"/>
              <a:gd name="connsiteY8" fmla="*/ 485775 h 842963"/>
              <a:gd name="connsiteX9" fmla="*/ 214312 w 552450"/>
              <a:gd name="connsiteY9" fmla="*/ 447675 h 842963"/>
              <a:gd name="connsiteX10" fmla="*/ 342900 w 552450"/>
              <a:gd name="connsiteY10" fmla="*/ 433388 h 842963"/>
              <a:gd name="connsiteX11" fmla="*/ 321469 w 552450"/>
              <a:gd name="connsiteY11" fmla="*/ 154782 h 842963"/>
              <a:gd name="connsiteX12" fmla="*/ 366712 w 552450"/>
              <a:gd name="connsiteY12" fmla="*/ 133350 h 842963"/>
              <a:gd name="connsiteX13" fmla="*/ 366712 w 552450"/>
              <a:gd name="connsiteY13" fmla="*/ 0 h 842963"/>
              <a:gd name="connsiteX14" fmla="*/ 0 w 552450"/>
              <a:gd name="connsiteY14" fmla="*/ 119063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6431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3400 h 842963"/>
              <a:gd name="connsiteX6" fmla="*/ 564357 w 564357"/>
              <a:gd name="connsiteY6" fmla="*/ 523875 h 842963"/>
              <a:gd name="connsiteX7" fmla="*/ 550069 w 564357"/>
              <a:gd name="connsiteY7" fmla="*/ 504825 h 842963"/>
              <a:gd name="connsiteX8" fmla="*/ 211932 w 564357"/>
              <a:gd name="connsiteY8" fmla="*/ 485775 h 842963"/>
              <a:gd name="connsiteX9" fmla="*/ 22621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3400 h 842963"/>
              <a:gd name="connsiteX6" fmla="*/ 564357 w 564357"/>
              <a:gd name="connsiteY6" fmla="*/ 523875 h 842963"/>
              <a:gd name="connsiteX7" fmla="*/ 550069 w 564357"/>
              <a:gd name="connsiteY7" fmla="*/ 504825 h 842963"/>
              <a:gd name="connsiteX8" fmla="*/ 211932 w 564357"/>
              <a:gd name="connsiteY8" fmla="*/ 485775 h 842963"/>
              <a:gd name="connsiteX9" fmla="*/ 22621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3400 h 842963"/>
              <a:gd name="connsiteX6" fmla="*/ 564357 w 564357"/>
              <a:gd name="connsiteY6" fmla="*/ 523875 h 842963"/>
              <a:gd name="connsiteX7" fmla="*/ 550069 w 564357"/>
              <a:gd name="connsiteY7" fmla="*/ 504825 h 842963"/>
              <a:gd name="connsiteX8" fmla="*/ 211932 w 564357"/>
              <a:gd name="connsiteY8" fmla="*/ 517525 h 842963"/>
              <a:gd name="connsiteX9" fmla="*/ 22621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3400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11932 w 564357"/>
              <a:gd name="connsiteY8" fmla="*/ 517525 h 842963"/>
              <a:gd name="connsiteX9" fmla="*/ 22621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11932 w 564357"/>
              <a:gd name="connsiteY8" fmla="*/ 517525 h 842963"/>
              <a:gd name="connsiteX9" fmla="*/ 22621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11932 w 564357"/>
              <a:gd name="connsiteY8" fmla="*/ 517525 h 842963"/>
              <a:gd name="connsiteX9" fmla="*/ 191294 w 564357"/>
              <a:gd name="connsiteY9" fmla="*/ 444500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11932 w 564357"/>
              <a:gd name="connsiteY8" fmla="*/ 517525 h 842963"/>
              <a:gd name="connsiteX9" fmla="*/ 207169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11932 w 564357"/>
              <a:gd name="connsiteY8" fmla="*/ 517525 h 842963"/>
              <a:gd name="connsiteX9" fmla="*/ 280194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84957 w 564357"/>
              <a:gd name="connsiteY8" fmla="*/ 511175 h 842963"/>
              <a:gd name="connsiteX9" fmla="*/ 280194 w 564357"/>
              <a:gd name="connsiteY9" fmla="*/ 4476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84957 w 564357"/>
              <a:gd name="connsiteY8" fmla="*/ 511175 h 842963"/>
              <a:gd name="connsiteX9" fmla="*/ 277019 w 564357"/>
              <a:gd name="connsiteY9" fmla="*/ 434975 h 842963"/>
              <a:gd name="connsiteX10" fmla="*/ 354807 w 564357"/>
              <a:gd name="connsiteY10" fmla="*/ 43338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84957 w 564357"/>
              <a:gd name="connsiteY8" fmla="*/ 511175 h 842963"/>
              <a:gd name="connsiteX9" fmla="*/ 277019 w 564357"/>
              <a:gd name="connsiteY9" fmla="*/ 434975 h 842963"/>
              <a:gd name="connsiteX10" fmla="*/ 354807 w 564357"/>
              <a:gd name="connsiteY10" fmla="*/ 427038 h 842963"/>
              <a:gd name="connsiteX11" fmla="*/ 333376 w 564357"/>
              <a:gd name="connsiteY11" fmla="*/ 154782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  <a:gd name="connsiteX0" fmla="*/ 0 w 564357"/>
              <a:gd name="connsiteY0" fmla="*/ 116682 h 842963"/>
              <a:gd name="connsiteX1" fmla="*/ 50007 w 564357"/>
              <a:gd name="connsiteY1" fmla="*/ 842963 h 842963"/>
              <a:gd name="connsiteX2" fmla="*/ 245269 w 564357"/>
              <a:gd name="connsiteY2" fmla="*/ 833438 h 842963"/>
              <a:gd name="connsiteX3" fmla="*/ 230982 w 564357"/>
              <a:gd name="connsiteY3" fmla="*/ 657225 h 842963"/>
              <a:gd name="connsiteX4" fmla="*/ 392907 w 564357"/>
              <a:gd name="connsiteY4" fmla="*/ 652463 h 842963"/>
              <a:gd name="connsiteX5" fmla="*/ 378619 w 564357"/>
              <a:gd name="connsiteY5" fmla="*/ 536575 h 842963"/>
              <a:gd name="connsiteX6" fmla="*/ 564357 w 564357"/>
              <a:gd name="connsiteY6" fmla="*/ 523875 h 842963"/>
              <a:gd name="connsiteX7" fmla="*/ 556419 w 564357"/>
              <a:gd name="connsiteY7" fmla="*/ 495300 h 842963"/>
              <a:gd name="connsiteX8" fmla="*/ 284957 w 564357"/>
              <a:gd name="connsiteY8" fmla="*/ 511175 h 842963"/>
              <a:gd name="connsiteX9" fmla="*/ 277019 w 564357"/>
              <a:gd name="connsiteY9" fmla="*/ 434975 h 842963"/>
              <a:gd name="connsiteX10" fmla="*/ 354807 w 564357"/>
              <a:gd name="connsiteY10" fmla="*/ 427038 h 842963"/>
              <a:gd name="connsiteX11" fmla="*/ 336551 w 564357"/>
              <a:gd name="connsiteY11" fmla="*/ 189707 h 842963"/>
              <a:gd name="connsiteX12" fmla="*/ 378619 w 564357"/>
              <a:gd name="connsiteY12" fmla="*/ 133350 h 842963"/>
              <a:gd name="connsiteX13" fmla="*/ 378619 w 564357"/>
              <a:gd name="connsiteY13" fmla="*/ 0 h 842963"/>
              <a:gd name="connsiteX14" fmla="*/ 0 w 564357"/>
              <a:gd name="connsiteY14" fmla="*/ 116682 h 842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64357" h="842963">
                <a:moveTo>
                  <a:pt x="0" y="116682"/>
                </a:moveTo>
                <a:lnTo>
                  <a:pt x="50007" y="842963"/>
                </a:lnTo>
                <a:lnTo>
                  <a:pt x="245269" y="833438"/>
                </a:lnTo>
                <a:lnTo>
                  <a:pt x="230982" y="657225"/>
                </a:lnTo>
                <a:lnTo>
                  <a:pt x="392907" y="652463"/>
                </a:lnTo>
                <a:lnTo>
                  <a:pt x="378619" y="536575"/>
                </a:lnTo>
                <a:lnTo>
                  <a:pt x="564357" y="523875"/>
                </a:lnTo>
                <a:lnTo>
                  <a:pt x="556419" y="495300"/>
                </a:lnTo>
                <a:lnTo>
                  <a:pt x="284957" y="511175"/>
                </a:lnTo>
                <a:lnTo>
                  <a:pt x="277019" y="434975"/>
                </a:lnTo>
                <a:lnTo>
                  <a:pt x="354807" y="427038"/>
                </a:lnTo>
                <a:lnTo>
                  <a:pt x="336551" y="189707"/>
                </a:lnTo>
                <a:lnTo>
                  <a:pt x="378619" y="133350"/>
                </a:lnTo>
                <a:lnTo>
                  <a:pt x="378619" y="0"/>
                </a:lnTo>
                <a:lnTo>
                  <a:pt x="0" y="116682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067050" y="2025651"/>
            <a:ext cx="685800" cy="1054100"/>
          </a:xfrm>
          <a:custGeom>
            <a:avLst/>
            <a:gdLst>
              <a:gd name="connsiteX0" fmla="*/ 0 w 688975"/>
              <a:gd name="connsiteY0" fmla="*/ 82550 h 1095375"/>
              <a:gd name="connsiteX1" fmla="*/ 63500 w 688975"/>
              <a:gd name="connsiteY1" fmla="*/ 965200 h 1095375"/>
              <a:gd name="connsiteX2" fmla="*/ 117475 w 688975"/>
              <a:gd name="connsiteY2" fmla="*/ 1054100 h 1095375"/>
              <a:gd name="connsiteX3" fmla="*/ 222250 w 688975"/>
              <a:gd name="connsiteY3" fmla="*/ 1095375 h 1095375"/>
              <a:gd name="connsiteX4" fmla="*/ 688975 w 688975"/>
              <a:gd name="connsiteY4" fmla="*/ 1076325 h 1095375"/>
              <a:gd name="connsiteX5" fmla="*/ 673100 w 688975"/>
              <a:gd name="connsiteY5" fmla="*/ 908050 h 1095375"/>
              <a:gd name="connsiteX6" fmla="*/ 517525 w 688975"/>
              <a:gd name="connsiteY6" fmla="*/ 920750 h 1095375"/>
              <a:gd name="connsiteX7" fmla="*/ 508000 w 688975"/>
              <a:gd name="connsiteY7" fmla="*/ 784225 h 1095375"/>
              <a:gd name="connsiteX8" fmla="*/ 619125 w 688975"/>
              <a:gd name="connsiteY8" fmla="*/ 762000 h 1095375"/>
              <a:gd name="connsiteX9" fmla="*/ 584200 w 688975"/>
              <a:gd name="connsiteY9" fmla="*/ 457200 h 1095375"/>
              <a:gd name="connsiteX10" fmla="*/ 371475 w 688975"/>
              <a:gd name="connsiteY10" fmla="*/ 479425 h 1095375"/>
              <a:gd name="connsiteX11" fmla="*/ 346075 w 688975"/>
              <a:gd name="connsiteY11" fmla="*/ 168275 h 1095375"/>
              <a:gd name="connsiteX12" fmla="*/ 228600 w 688975"/>
              <a:gd name="connsiteY12" fmla="*/ 174625 h 1095375"/>
              <a:gd name="connsiteX13" fmla="*/ 206375 w 688975"/>
              <a:gd name="connsiteY13" fmla="*/ 0 h 1095375"/>
              <a:gd name="connsiteX14" fmla="*/ 0 w 688975"/>
              <a:gd name="connsiteY14" fmla="*/ 82550 h 1095375"/>
              <a:gd name="connsiteX0" fmla="*/ 0 w 688975"/>
              <a:gd name="connsiteY0" fmla="*/ 66675 h 1095375"/>
              <a:gd name="connsiteX1" fmla="*/ 63500 w 688975"/>
              <a:gd name="connsiteY1" fmla="*/ 965200 h 1095375"/>
              <a:gd name="connsiteX2" fmla="*/ 117475 w 688975"/>
              <a:gd name="connsiteY2" fmla="*/ 1054100 h 1095375"/>
              <a:gd name="connsiteX3" fmla="*/ 222250 w 688975"/>
              <a:gd name="connsiteY3" fmla="*/ 1095375 h 1095375"/>
              <a:gd name="connsiteX4" fmla="*/ 688975 w 688975"/>
              <a:gd name="connsiteY4" fmla="*/ 1076325 h 1095375"/>
              <a:gd name="connsiteX5" fmla="*/ 673100 w 688975"/>
              <a:gd name="connsiteY5" fmla="*/ 908050 h 1095375"/>
              <a:gd name="connsiteX6" fmla="*/ 517525 w 688975"/>
              <a:gd name="connsiteY6" fmla="*/ 920750 h 1095375"/>
              <a:gd name="connsiteX7" fmla="*/ 508000 w 688975"/>
              <a:gd name="connsiteY7" fmla="*/ 784225 h 1095375"/>
              <a:gd name="connsiteX8" fmla="*/ 619125 w 688975"/>
              <a:gd name="connsiteY8" fmla="*/ 762000 h 1095375"/>
              <a:gd name="connsiteX9" fmla="*/ 584200 w 688975"/>
              <a:gd name="connsiteY9" fmla="*/ 457200 h 1095375"/>
              <a:gd name="connsiteX10" fmla="*/ 371475 w 688975"/>
              <a:gd name="connsiteY10" fmla="*/ 479425 h 1095375"/>
              <a:gd name="connsiteX11" fmla="*/ 346075 w 688975"/>
              <a:gd name="connsiteY11" fmla="*/ 168275 h 1095375"/>
              <a:gd name="connsiteX12" fmla="*/ 228600 w 688975"/>
              <a:gd name="connsiteY12" fmla="*/ 174625 h 1095375"/>
              <a:gd name="connsiteX13" fmla="*/ 206375 w 688975"/>
              <a:gd name="connsiteY13" fmla="*/ 0 h 1095375"/>
              <a:gd name="connsiteX14" fmla="*/ 0 w 688975"/>
              <a:gd name="connsiteY14" fmla="*/ 66675 h 1095375"/>
              <a:gd name="connsiteX0" fmla="*/ 0 w 688975"/>
              <a:gd name="connsiteY0" fmla="*/ 0 h 1028700"/>
              <a:gd name="connsiteX1" fmla="*/ 63500 w 688975"/>
              <a:gd name="connsiteY1" fmla="*/ 898525 h 1028700"/>
              <a:gd name="connsiteX2" fmla="*/ 117475 w 688975"/>
              <a:gd name="connsiteY2" fmla="*/ 987425 h 1028700"/>
              <a:gd name="connsiteX3" fmla="*/ 222250 w 688975"/>
              <a:gd name="connsiteY3" fmla="*/ 1028700 h 1028700"/>
              <a:gd name="connsiteX4" fmla="*/ 688975 w 688975"/>
              <a:gd name="connsiteY4" fmla="*/ 1009650 h 1028700"/>
              <a:gd name="connsiteX5" fmla="*/ 673100 w 688975"/>
              <a:gd name="connsiteY5" fmla="*/ 841375 h 1028700"/>
              <a:gd name="connsiteX6" fmla="*/ 517525 w 688975"/>
              <a:gd name="connsiteY6" fmla="*/ 854075 h 1028700"/>
              <a:gd name="connsiteX7" fmla="*/ 508000 w 688975"/>
              <a:gd name="connsiteY7" fmla="*/ 717550 h 1028700"/>
              <a:gd name="connsiteX8" fmla="*/ 619125 w 688975"/>
              <a:gd name="connsiteY8" fmla="*/ 695325 h 1028700"/>
              <a:gd name="connsiteX9" fmla="*/ 584200 w 688975"/>
              <a:gd name="connsiteY9" fmla="*/ 390525 h 1028700"/>
              <a:gd name="connsiteX10" fmla="*/ 371475 w 688975"/>
              <a:gd name="connsiteY10" fmla="*/ 412750 h 1028700"/>
              <a:gd name="connsiteX11" fmla="*/ 346075 w 688975"/>
              <a:gd name="connsiteY11" fmla="*/ 101600 h 1028700"/>
              <a:gd name="connsiteX12" fmla="*/ 228600 w 688975"/>
              <a:gd name="connsiteY12" fmla="*/ 107950 h 1028700"/>
              <a:gd name="connsiteX13" fmla="*/ 304800 w 688975"/>
              <a:gd name="connsiteY13" fmla="*/ 98425 h 1028700"/>
              <a:gd name="connsiteX14" fmla="*/ 0 w 688975"/>
              <a:gd name="connsiteY14" fmla="*/ 0 h 1028700"/>
              <a:gd name="connsiteX0" fmla="*/ 0 w 688975"/>
              <a:gd name="connsiteY0" fmla="*/ 0 h 1028700"/>
              <a:gd name="connsiteX1" fmla="*/ 63500 w 688975"/>
              <a:gd name="connsiteY1" fmla="*/ 898525 h 1028700"/>
              <a:gd name="connsiteX2" fmla="*/ 117475 w 688975"/>
              <a:gd name="connsiteY2" fmla="*/ 987425 h 1028700"/>
              <a:gd name="connsiteX3" fmla="*/ 222250 w 688975"/>
              <a:gd name="connsiteY3" fmla="*/ 1028700 h 1028700"/>
              <a:gd name="connsiteX4" fmla="*/ 688975 w 688975"/>
              <a:gd name="connsiteY4" fmla="*/ 1009650 h 1028700"/>
              <a:gd name="connsiteX5" fmla="*/ 673100 w 688975"/>
              <a:gd name="connsiteY5" fmla="*/ 841375 h 1028700"/>
              <a:gd name="connsiteX6" fmla="*/ 517525 w 688975"/>
              <a:gd name="connsiteY6" fmla="*/ 854075 h 1028700"/>
              <a:gd name="connsiteX7" fmla="*/ 508000 w 688975"/>
              <a:gd name="connsiteY7" fmla="*/ 717550 h 1028700"/>
              <a:gd name="connsiteX8" fmla="*/ 619125 w 688975"/>
              <a:gd name="connsiteY8" fmla="*/ 695325 h 1028700"/>
              <a:gd name="connsiteX9" fmla="*/ 584200 w 688975"/>
              <a:gd name="connsiteY9" fmla="*/ 390525 h 1028700"/>
              <a:gd name="connsiteX10" fmla="*/ 371475 w 688975"/>
              <a:gd name="connsiteY10" fmla="*/ 412750 h 1028700"/>
              <a:gd name="connsiteX11" fmla="*/ 346075 w 688975"/>
              <a:gd name="connsiteY11" fmla="*/ 101600 h 1028700"/>
              <a:gd name="connsiteX12" fmla="*/ 228600 w 688975"/>
              <a:gd name="connsiteY12" fmla="*/ 107950 h 1028700"/>
              <a:gd name="connsiteX13" fmla="*/ 158750 w 688975"/>
              <a:gd name="connsiteY13" fmla="*/ 177800 h 1028700"/>
              <a:gd name="connsiteX14" fmla="*/ 0 w 688975"/>
              <a:gd name="connsiteY14" fmla="*/ 0 h 1028700"/>
              <a:gd name="connsiteX0" fmla="*/ 0 w 730250"/>
              <a:gd name="connsiteY0" fmla="*/ 123825 h 927100"/>
              <a:gd name="connsiteX1" fmla="*/ 104775 w 730250"/>
              <a:gd name="connsiteY1" fmla="*/ 796925 h 927100"/>
              <a:gd name="connsiteX2" fmla="*/ 158750 w 730250"/>
              <a:gd name="connsiteY2" fmla="*/ 885825 h 927100"/>
              <a:gd name="connsiteX3" fmla="*/ 263525 w 730250"/>
              <a:gd name="connsiteY3" fmla="*/ 927100 h 927100"/>
              <a:gd name="connsiteX4" fmla="*/ 730250 w 730250"/>
              <a:gd name="connsiteY4" fmla="*/ 908050 h 927100"/>
              <a:gd name="connsiteX5" fmla="*/ 714375 w 730250"/>
              <a:gd name="connsiteY5" fmla="*/ 739775 h 927100"/>
              <a:gd name="connsiteX6" fmla="*/ 558800 w 730250"/>
              <a:gd name="connsiteY6" fmla="*/ 752475 h 927100"/>
              <a:gd name="connsiteX7" fmla="*/ 549275 w 730250"/>
              <a:gd name="connsiteY7" fmla="*/ 615950 h 927100"/>
              <a:gd name="connsiteX8" fmla="*/ 660400 w 730250"/>
              <a:gd name="connsiteY8" fmla="*/ 593725 h 927100"/>
              <a:gd name="connsiteX9" fmla="*/ 625475 w 730250"/>
              <a:gd name="connsiteY9" fmla="*/ 288925 h 927100"/>
              <a:gd name="connsiteX10" fmla="*/ 412750 w 730250"/>
              <a:gd name="connsiteY10" fmla="*/ 311150 h 927100"/>
              <a:gd name="connsiteX11" fmla="*/ 387350 w 730250"/>
              <a:gd name="connsiteY11" fmla="*/ 0 h 927100"/>
              <a:gd name="connsiteX12" fmla="*/ 269875 w 730250"/>
              <a:gd name="connsiteY12" fmla="*/ 6350 h 927100"/>
              <a:gd name="connsiteX13" fmla="*/ 200025 w 730250"/>
              <a:gd name="connsiteY13" fmla="*/ 76200 h 927100"/>
              <a:gd name="connsiteX14" fmla="*/ 0 w 730250"/>
              <a:gd name="connsiteY14" fmla="*/ 123825 h 927100"/>
              <a:gd name="connsiteX0" fmla="*/ 0 w 730250"/>
              <a:gd name="connsiteY0" fmla="*/ 238125 h 1041400"/>
              <a:gd name="connsiteX1" fmla="*/ 104775 w 730250"/>
              <a:gd name="connsiteY1" fmla="*/ 911225 h 1041400"/>
              <a:gd name="connsiteX2" fmla="*/ 158750 w 730250"/>
              <a:gd name="connsiteY2" fmla="*/ 1000125 h 1041400"/>
              <a:gd name="connsiteX3" fmla="*/ 263525 w 730250"/>
              <a:gd name="connsiteY3" fmla="*/ 1041400 h 1041400"/>
              <a:gd name="connsiteX4" fmla="*/ 730250 w 730250"/>
              <a:gd name="connsiteY4" fmla="*/ 1022350 h 1041400"/>
              <a:gd name="connsiteX5" fmla="*/ 714375 w 730250"/>
              <a:gd name="connsiteY5" fmla="*/ 854075 h 1041400"/>
              <a:gd name="connsiteX6" fmla="*/ 558800 w 730250"/>
              <a:gd name="connsiteY6" fmla="*/ 866775 h 1041400"/>
              <a:gd name="connsiteX7" fmla="*/ 549275 w 730250"/>
              <a:gd name="connsiteY7" fmla="*/ 730250 h 1041400"/>
              <a:gd name="connsiteX8" fmla="*/ 660400 w 730250"/>
              <a:gd name="connsiteY8" fmla="*/ 708025 h 1041400"/>
              <a:gd name="connsiteX9" fmla="*/ 625475 w 730250"/>
              <a:gd name="connsiteY9" fmla="*/ 403225 h 1041400"/>
              <a:gd name="connsiteX10" fmla="*/ 412750 w 730250"/>
              <a:gd name="connsiteY10" fmla="*/ 425450 h 1041400"/>
              <a:gd name="connsiteX11" fmla="*/ 387350 w 730250"/>
              <a:gd name="connsiteY11" fmla="*/ 114300 h 1041400"/>
              <a:gd name="connsiteX12" fmla="*/ 269875 w 730250"/>
              <a:gd name="connsiteY12" fmla="*/ 120650 h 1041400"/>
              <a:gd name="connsiteX13" fmla="*/ 244475 w 730250"/>
              <a:gd name="connsiteY13" fmla="*/ 0 h 1041400"/>
              <a:gd name="connsiteX14" fmla="*/ 0 w 730250"/>
              <a:gd name="connsiteY14" fmla="*/ 238125 h 1041400"/>
              <a:gd name="connsiteX0" fmla="*/ 0 w 685800"/>
              <a:gd name="connsiteY0" fmla="*/ 3175 h 1041400"/>
              <a:gd name="connsiteX1" fmla="*/ 60325 w 685800"/>
              <a:gd name="connsiteY1" fmla="*/ 911225 h 1041400"/>
              <a:gd name="connsiteX2" fmla="*/ 114300 w 685800"/>
              <a:gd name="connsiteY2" fmla="*/ 1000125 h 1041400"/>
              <a:gd name="connsiteX3" fmla="*/ 219075 w 685800"/>
              <a:gd name="connsiteY3" fmla="*/ 1041400 h 1041400"/>
              <a:gd name="connsiteX4" fmla="*/ 685800 w 685800"/>
              <a:gd name="connsiteY4" fmla="*/ 1022350 h 1041400"/>
              <a:gd name="connsiteX5" fmla="*/ 669925 w 685800"/>
              <a:gd name="connsiteY5" fmla="*/ 854075 h 1041400"/>
              <a:gd name="connsiteX6" fmla="*/ 514350 w 685800"/>
              <a:gd name="connsiteY6" fmla="*/ 866775 h 1041400"/>
              <a:gd name="connsiteX7" fmla="*/ 504825 w 685800"/>
              <a:gd name="connsiteY7" fmla="*/ 730250 h 1041400"/>
              <a:gd name="connsiteX8" fmla="*/ 615950 w 685800"/>
              <a:gd name="connsiteY8" fmla="*/ 708025 h 1041400"/>
              <a:gd name="connsiteX9" fmla="*/ 581025 w 685800"/>
              <a:gd name="connsiteY9" fmla="*/ 403225 h 1041400"/>
              <a:gd name="connsiteX10" fmla="*/ 368300 w 685800"/>
              <a:gd name="connsiteY10" fmla="*/ 425450 h 1041400"/>
              <a:gd name="connsiteX11" fmla="*/ 342900 w 685800"/>
              <a:gd name="connsiteY11" fmla="*/ 114300 h 1041400"/>
              <a:gd name="connsiteX12" fmla="*/ 225425 w 685800"/>
              <a:gd name="connsiteY12" fmla="*/ 120650 h 1041400"/>
              <a:gd name="connsiteX13" fmla="*/ 200025 w 685800"/>
              <a:gd name="connsiteY13" fmla="*/ 0 h 1041400"/>
              <a:gd name="connsiteX14" fmla="*/ 0 w 685800"/>
              <a:gd name="connsiteY14" fmla="*/ 3175 h 1041400"/>
              <a:gd name="connsiteX0" fmla="*/ 0 w 685800"/>
              <a:gd name="connsiteY0" fmla="*/ 15875 h 1054100"/>
              <a:gd name="connsiteX1" fmla="*/ 60325 w 685800"/>
              <a:gd name="connsiteY1" fmla="*/ 923925 h 1054100"/>
              <a:gd name="connsiteX2" fmla="*/ 114300 w 685800"/>
              <a:gd name="connsiteY2" fmla="*/ 1012825 h 1054100"/>
              <a:gd name="connsiteX3" fmla="*/ 219075 w 685800"/>
              <a:gd name="connsiteY3" fmla="*/ 1054100 h 1054100"/>
              <a:gd name="connsiteX4" fmla="*/ 685800 w 685800"/>
              <a:gd name="connsiteY4" fmla="*/ 1035050 h 1054100"/>
              <a:gd name="connsiteX5" fmla="*/ 669925 w 685800"/>
              <a:gd name="connsiteY5" fmla="*/ 866775 h 1054100"/>
              <a:gd name="connsiteX6" fmla="*/ 514350 w 685800"/>
              <a:gd name="connsiteY6" fmla="*/ 879475 h 1054100"/>
              <a:gd name="connsiteX7" fmla="*/ 504825 w 685800"/>
              <a:gd name="connsiteY7" fmla="*/ 742950 h 1054100"/>
              <a:gd name="connsiteX8" fmla="*/ 615950 w 685800"/>
              <a:gd name="connsiteY8" fmla="*/ 720725 h 1054100"/>
              <a:gd name="connsiteX9" fmla="*/ 581025 w 685800"/>
              <a:gd name="connsiteY9" fmla="*/ 415925 h 1054100"/>
              <a:gd name="connsiteX10" fmla="*/ 368300 w 685800"/>
              <a:gd name="connsiteY10" fmla="*/ 438150 h 1054100"/>
              <a:gd name="connsiteX11" fmla="*/ 342900 w 685800"/>
              <a:gd name="connsiteY11" fmla="*/ 127000 h 1054100"/>
              <a:gd name="connsiteX12" fmla="*/ 225425 w 685800"/>
              <a:gd name="connsiteY12" fmla="*/ 133350 h 1054100"/>
              <a:gd name="connsiteX13" fmla="*/ 200025 w 685800"/>
              <a:gd name="connsiteY13" fmla="*/ 0 h 1054100"/>
              <a:gd name="connsiteX14" fmla="*/ 0 w 685800"/>
              <a:gd name="connsiteY14" fmla="*/ 15875 h 105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85800" h="1054100">
                <a:moveTo>
                  <a:pt x="0" y="15875"/>
                </a:moveTo>
                <a:lnTo>
                  <a:pt x="60325" y="923925"/>
                </a:lnTo>
                <a:lnTo>
                  <a:pt x="114300" y="1012825"/>
                </a:lnTo>
                <a:lnTo>
                  <a:pt x="219075" y="1054100"/>
                </a:lnTo>
                <a:lnTo>
                  <a:pt x="685800" y="1035050"/>
                </a:lnTo>
                <a:lnTo>
                  <a:pt x="669925" y="866775"/>
                </a:lnTo>
                <a:lnTo>
                  <a:pt x="514350" y="879475"/>
                </a:lnTo>
                <a:lnTo>
                  <a:pt x="504825" y="742950"/>
                </a:lnTo>
                <a:lnTo>
                  <a:pt x="615950" y="720725"/>
                </a:lnTo>
                <a:lnTo>
                  <a:pt x="581025" y="415925"/>
                </a:lnTo>
                <a:lnTo>
                  <a:pt x="368300" y="438150"/>
                </a:lnTo>
                <a:lnTo>
                  <a:pt x="342900" y="127000"/>
                </a:lnTo>
                <a:lnTo>
                  <a:pt x="225425" y="133350"/>
                </a:lnTo>
                <a:lnTo>
                  <a:pt x="200025" y="0"/>
                </a:lnTo>
                <a:lnTo>
                  <a:pt x="0" y="15875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3019425" y="788193"/>
            <a:ext cx="207169" cy="373857"/>
          </a:xfrm>
          <a:custGeom>
            <a:avLst/>
            <a:gdLst>
              <a:gd name="connsiteX0" fmla="*/ 4763 w 207169"/>
              <a:gd name="connsiteY0" fmla="*/ 371475 h 371475"/>
              <a:gd name="connsiteX1" fmla="*/ 0 w 207169"/>
              <a:gd name="connsiteY1" fmla="*/ 0 h 371475"/>
              <a:gd name="connsiteX2" fmla="*/ 138113 w 207169"/>
              <a:gd name="connsiteY2" fmla="*/ 0 h 371475"/>
              <a:gd name="connsiteX3" fmla="*/ 135731 w 207169"/>
              <a:gd name="connsiteY3" fmla="*/ 159544 h 371475"/>
              <a:gd name="connsiteX4" fmla="*/ 207169 w 207169"/>
              <a:gd name="connsiteY4" fmla="*/ 154781 h 371475"/>
              <a:gd name="connsiteX5" fmla="*/ 4763 w 207169"/>
              <a:gd name="connsiteY5" fmla="*/ 371475 h 371475"/>
              <a:gd name="connsiteX0" fmla="*/ 4763 w 207169"/>
              <a:gd name="connsiteY0" fmla="*/ 373857 h 373857"/>
              <a:gd name="connsiteX1" fmla="*/ 0 w 207169"/>
              <a:gd name="connsiteY1" fmla="*/ 2382 h 373857"/>
              <a:gd name="connsiteX2" fmla="*/ 138113 w 207169"/>
              <a:gd name="connsiteY2" fmla="*/ 0 h 373857"/>
              <a:gd name="connsiteX3" fmla="*/ 135731 w 207169"/>
              <a:gd name="connsiteY3" fmla="*/ 161926 h 373857"/>
              <a:gd name="connsiteX4" fmla="*/ 207169 w 207169"/>
              <a:gd name="connsiteY4" fmla="*/ 157163 h 373857"/>
              <a:gd name="connsiteX5" fmla="*/ 4763 w 207169"/>
              <a:gd name="connsiteY5" fmla="*/ 373857 h 373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169" h="373857">
                <a:moveTo>
                  <a:pt x="4763" y="373857"/>
                </a:moveTo>
                <a:cubicBezTo>
                  <a:pt x="3175" y="250032"/>
                  <a:pt x="1588" y="126207"/>
                  <a:pt x="0" y="2382"/>
                </a:cubicBezTo>
                <a:lnTo>
                  <a:pt x="138113" y="0"/>
                </a:lnTo>
                <a:lnTo>
                  <a:pt x="135731" y="161926"/>
                </a:lnTo>
                <a:lnTo>
                  <a:pt x="207169" y="157163"/>
                </a:lnTo>
                <a:lnTo>
                  <a:pt x="4763" y="373857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495550" y="790575"/>
            <a:ext cx="361950" cy="635794"/>
          </a:xfrm>
          <a:custGeom>
            <a:avLst/>
            <a:gdLst>
              <a:gd name="connsiteX0" fmla="*/ 361950 w 361950"/>
              <a:gd name="connsiteY0" fmla="*/ 0 h 635794"/>
              <a:gd name="connsiteX1" fmla="*/ 354806 w 361950"/>
              <a:gd name="connsiteY1" fmla="*/ 454819 h 635794"/>
              <a:gd name="connsiteX2" fmla="*/ 0 w 361950"/>
              <a:gd name="connsiteY2" fmla="*/ 635794 h 635794"/>
              <a:gd name="connsiteX3" fmla="*/ 11906 w 361950"/>
              <a:gd name="connsiteY3" fmla="*/ 481013 h 635794"/>
              <a:gd name="connsiteX4" fmla="*/ 185738 w 361950"/>
              <a:gd name="connsiteY4" fmla="*/ 476250 h 635794"/>
              <a:gd name="connsiteX5" fmla="*/ 188119 w 361950"/>
              <a:gd name="connsiteY5" fmla="*/ 0 h 635794"/>
              <a:gd name="connsiteX6" fmla="*/ 361950 w 361950"/>
              <a:gd name="connsiteY6" fmla="*/ 0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1950" h="635794">
                <a:moveTo>
                  <a:pt x="361950" y="0"/>
                </a:moveTo>
                <a:lnTo>
                  <a:pt x="354806" y="454819"/>
                </a:lnTo>
                <a:lnTo>
                  <a:pt x="0" y="635794"/>
                </a:lnTo>
                <a:lnTo>
                  <a:pt x="11906" y="481013"/>
                </a:lnTo>
                <a:lnTo>
                  <a:pt x="185738" y="476250"/>
                </a:lnTo>
                <a:cubicBezTo>
                  <a:pt x="186532" y="317500"/>
                  <a:pt x="187325" y="158750"/>
                  <a:pt x="188119" y="0"/>
                </a:cubicBezTo>
                <a:lnTo>
                  <a:pt x="361950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083594" y="1333500"/>
            <a:ext cx="316706" cy="216694"/>
          </a:xfrm>
          <a:custGeom>
            <a:avLst/>
            <a:gdLst>
              <a:gd name="connsiteX0" fmla="*/ 4762 w 316706"/>
              <a:gd name="connsiteY0" fmla="*/ 216694 h 216694"/>
              <a:gd name="connsiteX1" fmla="*/ 178594 w 316706"/>
              <a:gd name="connsiteY1" fmla="*/ 214313 h 216694"/>
              <a:gd name="connsiteX2" fmla="*/ 195262 w 316706"/>
              <a:gd name="connsiteY2" fmla="*/ 202406 h 216694"/>
              <a:gd name="connsiteX3" fmla="*/ 316706 w 316706"/>
              <a:gd name="connsiteY3" fmla="*/ 140494 h 216694"/>
              <a:gd name="connsiteX4" fmla="*/ 316706 w 316706"/>
              <a:gd name="connsiteY4" fmla="*/ 0 h 216694"/>
              <a:gd name="connsiteX5" fmla="*/ 188119 w 316706"/>
              <a:gd name="connsiteY5" fmla="*/ 2381 h 216694"/>
              <a:gd name="connsiteX6" fmla="*/ 188119 w 316706"/>
              <a:gd name="connsiteY6" fmla="*/ 92869 h 216694"/>
              <a:gd name="connsiteX7" fmla="*/ 0 w 316706"/>
              <a:gd name="connsiteY7" fmla="*/ 100013 h 216694"/>
              <a:gd name="connsiteX8" fmla="*/ 4762 w 316706"/>
              <a:gd name="connsiteY8" fmla="*/ 216694 h 21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706" h="216694">
                <a:moveTo>
                  <a:pt x="4762" y="216694"/>
                </a:moveTo>
                <a:lnTo>
                  <a:pt x="178594" y="214313"/>
                </a:lnTo>
                <a:lnTo>
                  <a:pt x="195262" y="202406"/>
                </a:lnTo>
                <a:lnTo>
                  <a:pt x="316706" y="140494"/>
                </a:lnTo>
                <a:lnTo>
                  <a:pt x="316706" y="0"/>
                </a:lnTo>
                <a:lnTo>
                  <a:pt x="188119" y="2381"/>
                </a:lnTo>
                <a:lnTo>
                  <a:pt x="188119" y="92869"/>
                </a:lnTo>
                <a:lnTo>
                  <a:pt x="0" y="100013"/>
                </a:lnTo>
                <a:lnTo>
                  <a:pt x="4762" y="216694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20136191">
            <a:off x="886993" y="1817708"/>
            <a:ext cx="13018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68305" y="3004324"/>
            <a:ext cx="7031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163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2943421" y="1333500"/>
            <a:ext cx="93154" cy="1793935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019425" y="2407810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6041470">
            <a:off x="2288636" y="2072668"/>
            <a:ext cx="1162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Southern Blvd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124129" y="5827116"/>
            <a:ext cx="1085671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57443" y="5443595"/>
            <a:ext cx="137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Wide On-Street Parking Space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017971" y="5826239"/>
            <a:ext cx="868229" cy="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792302" y="5581195"/>
            <a:ext cx="13195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Striped Median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598" y="3283931"/>
            <a:ext cx="5334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Retail Corridor </a:t>
            </a:r>
            <a:r>
              <a:rPr lang="en-US" sz="1000" b="1" dirty="0" smtClean="0">
                <a:solidFill>
                  <a:schemeClr val="bg1"/>
                </a:solidFill>
              </a:rPr>
              <a:t>(Westchester Ave – 163 St)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 rot="21440272">
            <a:off x="2892801" y="1843039"/>
            <a:ext cx="13992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Aldus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141564" y="1988786"/>
            <a:ext cx="152909" cy="73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/>
          <p:cNvGrpSpPr/>
          <p:nvPr/>
        </p:nvGrpSpPr>
        <p:grpSpPr>
          <a:xfrm>
            <a:off x="1303714" y="1393064"/>
            <a:ext cx="1269138" cy="246221"/>
            <a:chOff x="1339760" y="1273830"/>
            <a:chExt cx="1269138" cy="246221"/>
          </a:xfrm>
        </p:grpSpPr>
        <p:sp>
          <p:nvSpPr>
            <p:cNvPr id="32" name="TextBox 31"/>
            <p:cNvSpPr txBox="1"/>
            <p:nvPr/>
          </p:nvSpPr>
          <p:spPr>
            <a:xfrm>
              <a:off x="1339760" y="1273830"/>
              <a:ext cx="11352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Simpson St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2305115" y="132836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2471738" y="1328361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5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950305" y="825854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Bus Terminal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447613" y="3143817"/>
            <a:ext cx="1332787" cy="246221"/>
            <a:chOff x="3838099" y="3138747"/>
            <a:chExt cx="1332787" cy="246221"/>
          </a:xfrm>
        </p:grpSpPr>
        <p:sp>
          <p:nvSpPr>
            <p:cNvPr id="30" name="Oval 29"/>
            <p:cNvSpPr/>
            <p:nvPr/>
          </p:nvSpPr>
          <p:spPr>
            <a:xfrm>
              <a:off x="3856089" y="3198658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6</a:t>
              </a:r>
              <a:endParaRPr lang="en-US" sz="900" b="1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38099" y="3138747"/>
              <a:ext cx="133278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Hunts Point Ave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26912" y="2195778"/>
            <a:ext cx="6165089" cy="1337405"/>
            <a:chOff x="6026912" y="1632942"/>
            <a:chExt cx="6165089" cy="1337405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7344" y="1879163"/>
              <a:ext cx="3066288" cy="1091184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5713" y="1879163"/>
              <a:ext cx="3066288" cy="1091184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6026912" y="1632942"/>
              <a:ext cx="5993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Before</a:t>
              </a:r>
              <a:endParaRPr lang="en-US" sz="1000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28930" y="1632942"/>
              <a:ext cx="59939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After</a:t>
              </a:r>
              <a:endParaRPr lang="en-US" sz="1000" b="1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-598" y="6142355"/>
            <a:ext cx="53345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</a:t>
            </a:r>
            <a:r>
              <a:rPr lang="en-US" sz="1000" b="1" dirty="0" smtClean="0">
                <a:solidFill>
                  <a:schemeClr val="bg1"/>
                </a:solidFill>
              </a:rPr>
              <a:t>between Westchester Ave and 163 St (Facing North)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66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591656096"/>
              </p:ext>
            </p:extLst>
          </p:nvPr>
        </p:nvGraphicFramePr>
        <p:xfrm>
          <a:off x="228600" y="551264"/>
          <a:ext cx="11665400" cy="39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901401" y="4495800"/>
            <a:ext cx="1016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Next step: collect data and further investigate the identified issues to develop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6928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Pedestrian Realm </a:t>
            </a:r>
            <a:r>
              <a:rPr lang="en-US" dirty="0" smtClean="0"/>
              <a:t>– Simpson St Triangle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Southern Blvd BID</a:t>
            </a:r>
          </a:p>
          <a:p>
            <a:pPr lvl="1"/>
            <a:r>
              <a:rPr lang="en-US" dirty="0" smtClean="0"/>
              <a:t>Bounded </a:t>
            </a:r>
            <a:r>
              <a:rPr lang="en-US" dirty="0"/>
              <a:t>by Westchester Ave, 165 St, and Fox St</a:t>
            </a:r>
          </a:p>
          <a:p>
            <a:pPr lvl="1"/>
            <a:r>
              <a:rPr lang="en-US" dirty="0"/>
              <a:t>Close to Simpson St subway station</a:t>
            </a:r>
          </a:p>
          <a:p>
            <a:r>
              <a:rPr lang="en-US" b="1" dirty="0" smtClean="0"/>
              <a:t>Issues</a:t>
            </a:r>
            <a:endParaRPr lang="en-US" b="1" dirty="0"/>
          </a:p>
          <a:p>
            <a:pPr lvl="1"/>
            <a:r>
              <a:rPr lang="en-US" dirty="0"/>
              <a:t>Large empty space</a:t>
            </a:r>
          </a:p>
          <a:p>
            <a:r>
              <a:rPr lang="en-US" b="1" dirty="0" smtClean="0"/>
              <a:t>Opportunities</a:t>
            </a:r>
            <a:endParaRPr lang="en-US" b="1" dirty="0"/>
          </a:p>
          <a:p>
            <a:pPr lvl="1"/>
            <a:r>
              <a:rPr lang="en-US" dirty="0"/>
              <a:t>Close 165 St from Westchester Ave to Fox St and create a pedestrian plaza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82" b="7489"/>
          <a:stretch/>
        </p:blipFill>
        <p:spPr>
          <a:xfrm>
            <a:off x="6089201" y="3634159"/>
            <a:ext cx="4572000" cy="27432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2" b="13342"/>
          <a:stretch/>
        </p:blipFill>
        <p:spPr>
          <a:xfrm>
            <a:off x="0" y="788847"/>
            <a:ext cx="5943600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6200000">
            <a:off x="1477738" y="1246169"/>
            <a:ext cx="7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Fox St</a:t>
            </a:r>
          </a:p>
        </p:txBody>
      </p:sp>
      <p:sp>
        <p:nvSpPr>
          <p:cNvPr id="13" name="TextBox 12"/>
          <p:cNvSpPr txBox="1"/>
          <p:nvPr/>
        </p:nvSpPr>
        <p:spPr>
          <a:xfrm rot="21440522">
            <a:off x="307569" y="1781426"/>
            <a:ext cx="7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165 St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2061653"/>
            <a:ext cx="1668622" cy="1470395"/>
            <a:chOff x="1524000" y="2165138"/>
            <a:chExt cx="1493044" cy="1315675"/>
          </a:xfrm>
        </p:grpSpPr>
        <p:cxnSp>
          <p:nvCxnSpPr>
            <p:cNvPr id="15" name="Straight Connector 14"/>
            <p:cNvCxnSpPr>
              <a:endCxn id="16" idx="0"/>
            </p:cNvCxnSpPr>
            <p:nvPr/>
          </p:nvCxnSpPr>
          <p:spPr>
            <a:xfrm flipV="1">
              <a:off x="1524000" y="2166938"/>
              <a:ext cx="1331119" cy="9178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Freeform 15"/>
            <p:cNvSpPr/>
            <p:nvPr/>
          </p:nvSpPr>
          <p:spPr>
            <a:xfrm>
              <a:off x="2855119" y="2165138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/>
            <p:cNvCxnSpPr>
              <a:stCxn id="16" idx="2"/>
              <a:endCxn id="18" idx="0"/>
            </p:cNvCxnSpPr>
            <p:nvPr/>
          </p:nvCxnSpPr>
          <p:spPr>
            <a:xfrm flipH="1">
              <a:off x="3015251" y="2281238"/>
              <a:ext cx="1793" cy="57767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Freeform 17"/>
            <p:cNvSpPr/>
            <p:nvPr/>
          </p:nvSpPr>
          <p:spPr>
            <a:xfrm rot="5629110">
              <a:off x="2857897" y="2888805"/>
              <a:ext cx="188378" cy="120581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211373"/>
                <a:gd name="connsiteY0" fmla="*/ 1866 h 141927"/>
                <a:gd name="connsiteX1" fmla="*/ 114301 w 211373"/>
                <a:gd name="connsiteY1" fmla="*/ 20916 h 141927"/>
                <a:gd name="connsiteX2" fmla="*/ 188378 w 211373"/>
                <a:gd name="connsiteY2" fmla="*/ 119174 h 141927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188378"/>
                <a:gd name="connsiteY0" fmla="*/ 4106 h 121414"/>
                <a:gd name="connsiteX1" fmla="*/ 99411 w 188378"/>
                <a:gd name="connsiteY1" fmla="*/ 14604 h 121414"/>
                <a:gd name="connsiteX2" fmla="*/ 188378 w 188378"/>
                <a:gd name="connsiteY2" fmla="*/ 121414 h 121414"/>
                <a:gd name="connsiteX0" fmla="*/ 0 w 188378"/>
                <a:gd name="connsiteY0" fmla="*/ 2237 h 119545"/>
                <a:gd name="connsiteX1" fmla="*/ 99411 w 188378"/>
                <a:gd name="connsiteY1" fmla="*/ 12735 h 119545"/>
                <a:gd name="connsiteX2" fmla="*/ 188378 w 188378"/>
                <a:gd name="connsiteY2" fmla="*/ 119545 h 119545"/>
                <a:gd name="connsiteX0" fmla="*/ 0 w 188378"/>
                <a:gd name="connsiteY0" fmla="*/ 2237 h 119545"/>
                <a:gd name="connsiteX1" fmla="*/ 99411 w 188378"/>
                <a:gd name="connsiteY1" fmla="*/ 12735 h 119545"/>
                <a:gd name="connsiteX2" fmla="*/ 188378 w 188378"/>
                <a:gd name="connsiteY2" fmla="*/ 119545 h 119545"/>
                <a:gd name="connsiteX0" fmla="*/ 0 w 188378"/>
                <a:gd name="connsiteY0" fmla="*/ 3273 h 120581"/>
                <a:gd name="connsiteX1" fmla="*/ 94500 w 188378"/>
                <a:gd name="connsiteY1" fmla="*/ 11713 h 120581"/>
                <a:gd name="connsiteX2" fmla="*/ 188378 w 188378"/>
                <a:gd name="connsiteY2" fmla="*/ 120581 h 12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78" h="120581">
                  <a:moveTo>
                    <a:pt x="0" y="3273"/>
                  </a:moveTo>
                  <a:cubicBezTo>
                    <a:pt x="60934" y="2906"/>
                    <a:pt x="63104" y="-7838"/>
                    <a:pt x="94500" y="11713"/>
                  </a:cubicBezTo>
                  <a:cubicBezTo>
                    <a:pt x="125896" y="31264"/>
                    <a:pt x="138192" y="64078"/>
                    <a:pt x="188378" y="120581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>
              <a:stCxn id="18" idx="2"/>
            </p:cNvCxnSpPr>
            <p:nvPr/>
          </p:nvCxnSpPr>
          <p:spPr>
            <a:xfrm flipH="1">
              <a:off x="2265518" y="3039060"/>
              <a:ext cx="620138" cy="441753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" y="788846"/>
            <a:ext cx="1649621" cy="989050"/>
            <a:chOff x="1593640" y="1060782"/>
            <a:chExt cx="1424783" cy="854246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3012075" y="1060782"/>
              <a:ext cx="6348" cy="62023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21"/>
            <p:cNvSpPr/>
            <p:nvPr/>
          </p:nvSpPr>
          <p:spPr>
            <a:xfrm rot="5608984">
              <a:off x="2876396" y="1700365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1593640" y="1835702"/>
              <a:ext cx="1301962" cy="7932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1650172" y="788847"/>
            <a:ext cx="3193108" cy="2152917"/>
            <a:chOff x="3014507" y="1053245"/>
            <a:chExt cx="2770718" cy="1868124"/>
          </a:xfrm>
        </p:grpSpPr>
        <p:cxnSp>
          <p:nvCxnSpPr>
            <p:cNvPr id="25" name="Straight Connector 24"/>
            <p:cNvCxnSpPr>
              <a:stCxn id="28" idx="2"/>
              <a:endCxn id="26" idx="0"/>
            </p:cNvCxnSpPr>
            <p:nvPr/>
          </p:nvCxnSpPr>
          <p:spPr>
            <a:xfrm flipH="1">
              <a:off x="3518669" y="1726230"/>
              <a:ext cx="1208906" cy="7129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Freeform 25"/>
            <p:cNvSpPr/>
            <p:nvPr/>
          </p:nvSpPr>
          <p:spPr>
            <a:xfrm rot="11008984">
              <a:off x="3360312" y="1678409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 flipV="1">
              <a:off x="3357890" y="1053245"/>
              <a:ext cx="6100" cy="621459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Freeform 27"/>
            <p:cNvSpPr/>
            <p:nvPr/>
          </p:nvSpPr>
          <p:spPr>
            <a:xfrm rot="5608984">
              <a:off x="4804278" y="1448758"/>
              <a:ext cx="218170" cy="358984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  <a:gd name="connsiteX0" fmla="*/ 0 w 224122"/>
                <a:gd name="connsiteY0" fmla="*/ 89 h 352350"/>
                <a:gd name="connsiteX1" fmla="*/ 176498 w 224122"/>
                <a:gd name="connsiteY1" fmla="*/ 257100 h 352350"/>
                <a:gd name="connsiteX2" fmla="*/ 224122 w 224122"/>
                <a:gd name="connsiteY2" fmla="*/ 352350 h 352350"/>
                <a:gd name="connsiteX0" fmla="*/ 0 w 224122"/>
                <a:gd name="connsiteY0" fmla="*/ 0 h 352261"/>
                <a:gd name="connsiteX1" fmla="*/ 176498 w 224122"/>
                <a:gd name="connsiteY1" fmla="*/ 257011 h 352261"/>
                <a:gd name="connsiteX2" fmla="*/ 224122 w 224122"/>
                <a:gd name="connsiteY2" fmla="*/ 352261 h 352261"/>
                <a:gd name="connsiteX0" fmla="*/ 0 w 224122"/>
                <a:gd name="connsiteY0" fmla="*/ 0 h 352261"/>
                <a:gd name="connsiteX1" fmla="*/ 159770 w 224122"/>
                <a:gd name="connsiteY1" fmla="*/ 191231 h 352261"/>
                <a:gd name="connsiteX2" fmla="*/ 224122 w 224122"/>
                <a:gd name="connsiteY2" fmla="*/ 352261 h 352261"/>
                <a:gd name="connsiteX0" fmla="*/ 0 w 281635"/>
                <a:gd name="connsiteY0" fmla="*/ 0 h 304228"/>
                <a:gd name="connsiteX1" fmla="*/ 159770 w 281635"/>
                <a:gd name="connsiteY1" fmla="*/ 191231 h 304228"/>
                <a:gd name="connsiteX2" fmla="*/ 281635 w 281635"/>
                <a:gd name="connsiteY2" fmla="*/ 304228 h 304228"/>
                <a:gd name="connsiteX0" fmla="*/ 0 w 227291"/>
                <a:gd name="connsiteY0" fmla="*/ 0 h 352068"/>
                <a:gd name="connsiteX1" fmla="*/ 159770 w 227291"/>
                <a:gd name="connsiteY1" fmla="*/ 191231 h 352068"/>
                <a:gd name="connsiteX2" fmla="*/ 227291 w 227291"/>
                <a:gd name="connsiteY2" fmla="*/ 352068 h 352068"/>
                <a:gd name="connsiteX0" fmla="*/ 0 w 220760"/>
                <a:gd name="connsiteY0" fmla="*/ 0 h 349284"/>
                <a:gd name="connsiteX1" fmla="*/ 159770 w 220760"/>
                <a:gd name="connsiteY1" fmla="*/ 191231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18170"/>
                <a:gd name="connsiteY0" fmla="*/ 0 h 358984"/>
                <a:gd name="connsiteX1" fmla="*/ 135850 w 218170"/>
                <a:gd name="connsiteY1" fmla="*/ 164059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35850 w 218170"/>
                <a:gd name="connsiteY1" fmla="*/ 164059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8354 w 218170"/>
                <a:gd name="connsiteY1" fmla="*/ 145430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70" h="358984">
                  <a:moveTo>
                    <a:pt x="0" y="0"/>
                  </a:moveTo>
                  <a:cubicBezTo>
                    <a:pt x="62681" y="67930"/>
                    <a:pt x="79509" y="89539"/>
                    <a:pt x="125571" y="151961"/>
                  </a:cubicBezTo>
                  <a:cubicBezTo>
                    <a:pt x="171633" y="214383"/>
                    <a:pt x="213605" y="306596"/>
                    <a:pt x="218170" y="358984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>
              <a:stCxn id="28" idx="0"/>
            </p:cNvCxnSpPr>
            <p:nvPr/>
          </p:nvCxnSpPr>
          <p:spPr>
            <a:xfrm flipV="1">
              <a:off x="5099151" y="1053245"/>
              <a:ext cx="686074" cy="47702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1"/>
              <a:endCxn id="28" idx="1"/>
            </p:cNvCxnSpPr>
            <p:nvPr/>
          </p:nvCxnSpPr>
          <p:spPr>
            <a:xfrm flipV="1">
              <a:off x="3014507" y="1646378"/>
              <a:ext cx="1925335" cy="1274991"/>
            </a:xfrm>
            <a:prstGeom prst="line">
              <a:avLst/>
            </a:prstGeom>
            <a:ln w="190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2080829" y="2059842"/>
            <a:ext cx="665546" cy="429069"/>
            <a:chOff x="3376611" y="2164464"/>
            <a:chExt cx="600076" cy="386861"/>
          </a:xfrm>
        </p:grpSpPr>
        <p:sp>
          <p:nvSpPr>
            <p:cNvPr id="32" name="Isosceles Triangle 23"/>
            <p:cNvSpPr/>
            <p:nvPr/>
          </p:nvSpPr>
          <p:spPr>
            <a:xfrm>
              <a:off x="3376611" y="2164464"/>
              <a:ext cx="600076" cy="386861"/>
            </a:xfrm>
            <a:custGeom>
              <a:avLst/>
              <a:gdLst>
                <a:gd name="connsiteX0" fmla="*/ 0 w 762000"/>
                <a:gd name="connsiteY0" fmla="*/ 310661 h 310661"/>
                <a:gd name="connsiteX1" fmla="*/ 381000 w 762000"/>
                <a:gd name="connsiteY1" fmla="*/ 0 h 310661"/>
                <a:gd name="connsiteX2" fmla="*/ 762000 w 762000"/>
                <a:gd name="connsiteY2" fmla="*/ 310661 h 310661"/>
                <a:gd name="connsiteX3" fmla="*/ 0 w 762000"/>
                <a:gd name="connsiteY3" fmla="*/ 310661 h 310661"/>
                <a:gd name="connsiteX0" fmla="*/ 0 w 1042987"/>
                <a:gd name="connsiteY0" fmla="*/ 0 h 576263"/>
                <a:gd name="connsiteX1" fmla="*/ 661987 w 1042987"/>
                <a:gd name="connsiteY1" fmla="*/ 265602 h 576263"/>
                <a:gd name="connsiteX2" fmla="*/ 1042987 w 1042987"/>
                <a:gd name="connsiteY2" fmla="*/ 576263 h 576263"/>
                <a:gd name="connsiteX3" fmla="*/ 0 w 1042987"/>
                <a:gd name="connsiteY3" fmla="*/ 0 h 576263"/>
                <a:gd name="connsiteX0" fmla="*/ 0 w 1042987"/>
                <a:gd name="connsiteY0" fmla="*/ 15386 h 591649"/>
                <a:gd name="connsiteX1" fmla="*/ 600075 w 1042987"/>
                <a:gd name="connsiteY1" fmla="*/ 0 h 591649"/>
                <a:gd name="connsiteX2" fmla="*/ 1042987 w 1042987"/>
                <a:gd name="connsiteY2" fmla="*/ 591649 h 591649"/>
                <a:gd name="connsiteX3" fmla="*/ 0 w 1042987"/>
                <a:gd name="connsiteY3" fmla="*/ 15386 h 591649"/>
                <a:gd name="connsiteX0" fmla="*/ 1 w 600076"/>
                <a:gd name="connsiteY0" fmla="*/ 15386 h 386861"/>
                <a:gd name="connsiteX1" fmla="*/ 600076 w 600076"/>
                <a:gd name="connsiteY1" fmla="*/ 0 h 386861"/>
                <a:gd name="connsiteX2" fmla="*/ 0 w 600076"/>
                <a:gd name="connsiteY2" fmla="*/ 386861 h 386861"/>
                <a:gd name="connsiteX3" fmla="*/ 1 w 600076"/>
                <a:gd name="connsiteY3" fmla="*/ 15386 h 38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6" h="386861">
                  <a:moveTo>
                    <a:pt x="1" y="15386"/>
                  </a:moveTo>
                  <a:lnTo>
                    <a:pt x="600076" y="0"/>
                  </a:lnTo>
                  <a:lnTo>
                    <a:pt x="0" y="386861"/>
                  </a:lnTo>
                  <a:cubicBezTo>
                    <a:pt x="0" y="263036"/>
                    <a:pt x="1" y="139211"/>
                    <a:pt x="1" y="15386"/>
                  </a:cubicBez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V="1">
              <a:off x="3779588" y="2174737"/>
              <a:ext cx="0" cy="124773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460968" y="2179850"/>
              <a:ext cx="0" cy="32004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3540623" y="2172156"/>
              <a:ext cx="0" cy="26624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3620278" y="2170296"/>
              <a:ext cx="0" cy="23365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3699933" y="2166199"/>
              <a:ext cx="0" cy="170371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859243" y="2170296"/>
              <a:ext cx="0" cy="7315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 rot="19620995">
            <a:off x="2108686" y="2429998"/>
            <a:ext cx="1698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Westchester Ave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89201" y="6131139"/>
            <a:ext cx="2799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Westchester Ave @ Fox </a:t>
            </a:r>
            <a:r>
              <a:rPr lang="en-US" sz="1000" b="1" dirty="0" smtClean="0">
                <a:solidFill>
                  <a:schemeClr val="bg1"/>
                </a:solidFill>
              </a:rPr>
              <a:t>St (Facing East)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2" name="Freeform 41"/>
          <p:cNvSpPr/>
          <p:nvPr/>
        </p:nvSpPr>
        <p:spPr>
          <a:xfrm>
            <a:off x="2238375" y="788194"/>
            <a:ext cx="2383632" cy="678656"/>
          </a:xfrm>
          <a:custGeom>
            <a:avLst/>
            <a:gdLst>
              <a:gd name="connsiteX0" fmla="*/ 4763 w 2386013"/>
              <a:gd name="connsiteY0" fmla="*/ 0 h 685800"/>
              <a:gd name="connsiteX1" fmla="*/ 0 w 2386013"/>
              <a:gd name="connsiteY1" fmla="*/ 685800 h 685800"/>
              <a:gd name="connsiteX2" fmla="*/ 1419225 w 2386013"/>
              <a:gd name="connsiteY2" fmla="*/ 628650 h 685800"/>
              <a:gd name="connsiteX3" fmla="*/ 2386013 w 2386013"/>
              <a:gd name="connsiteY3" fmla="*/ 9525 h 685800"/>
              <a:gd name="connsiteX4" fmla="*/ 4763 w 2386013"/>
              <a:gd name="connsiteY4" fmla="*/ 0 h 685800"/>
              <a:gd name="connsiteX0" fmla="*/ 4763 w 2383632"/>
              <a:gd name="connsiteY0" fmla="*/ 0 h 685800"/>
              <a:gd name="connsiteX1" fmla="*/ 0 w 2383632"/>
              <a:gd name="connsiteY1" fmla="*/ 685800 h 685800"/>
              <a:gd name="connsiteX2" fmla="*/ 1419225 w 2383632"/>
              <a:gd name="connsiteY2" fmla="*/ 628650 h 685800"/>
              <a:gd name="connsiteX3" fmla="*/ 2383632 w 2383632"/>
              <a:gd name="connsiteY3" fmla="*/ 7144 h 685800"/>
              <a:gd name="connsiteX4" fmla="*/ 4763 w 2383632"/>
              <a:gd name="connsiteY4" fmla="*/ 0 h 685800"/>
              <a:gd name="connsiteX0" fmla="*/ 2382 w 2383632"/>
              <a:gd name="connsiteY0" fmla="*/ 0 h 678656"/>
              <a:gd name="connsiteX1" fmla="*/ 0 w 2383632"/>
              <a:gd name="connsiteY1" fmla="*/ 678656 h 678656"/>
              <a:gd name="connsiteX2" fmla="*/ 1419225 w 2383632"/>
              <a:gd name="connsiteY2" fmla="*/ 621506 h 678656"/>
              <a:gd name="connsiteX3" fmla="*/ 2383632 w 2383632"/>
              <a:gd name="connsiteY3" fmla="*/ 0 h 678656"/>
              <a:gd name="connsiteX4" fmla="*/ 2382 w 2383632"/>
              <a:gd name="connsiteY4" fmla="*/ 0 h 67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3632" h="678656">
                <a:moveTo>
                  <a:pt x="2382" y="0"/>
                </a:moveTo>
                <a:cubicBezTo>
                  <a:pt x="794" y="228600"/>
                  <a:pt x="1588" y="450056"/>
                  <a:pt x="0" y="678656"/>
                </a:cubicBezTo>
                <a:lnTo>
                  <a:pt x="1419225" y="621506"/>
                </a:lnTo>
                <a:lnTo>
                  <a:pt x="2383632" y="0"/>
                </a:lnTo>
                <a:lnTo>
                  <a:pt x="2382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770081" y="86366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Freeform 43"/>
          <p:cNvSpPr/>
          <p:nvPr/>
        </p:nvSpPr>
        <p:spPr>
          <a:xfrm>
            <a:off x="2566988" y="2176463"/>
            <a:ext cx="2081212" cy="1357312"/>
          </a:xfrm>
          <a:custGeom>
            <a:avLst/>
            <a:gdLst>
              <a:gd name="connsiteX0" fmla="*/ 1957387 w 2081212"/>
              <a:gd name="connsiteY0" fmla="*/ 0 h 1357312"/>
              <a:gd name="connsiteX1" fmla="*/ 2071687 w 2081212"/>
              <a:gd name="connsiteY1" fmla="*/ 76200 h 1357312"/>
              <a:gd name="connsiteX2" fmla="*/ 2081212 w 2081212"/>
              <a:gd name="connsiteY2" fmla="*/ 1357312 h 1357312"/>
              <a:gd name="connsiteX3" fmla="*/ 0 w 2081212"/>
              <a:gd name="connsiteY3" fmla="*/ 1357312 h 1357312"/>
              <a:gd name="connsiteX4" fmla="*/ 1957387 w 2081212"/>
              <a:gd name="connsiteY4" fmla="*/ 0 h 135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12" h="1357312">
                <a:moveTo>
                  <a:pt x="1957387" y="0"/>
                </a:moveTo>
                <a:lnTo>
                  <a:pt x="2071687" y="76200"/>
                </a:lnTo>
                <a:lnTo>
                  <a:pt x="2081212" y="1357312"/>
                </a:lnTo>
                <a:lnTo>
                  <a:pt x="0" y="1357312"/>
                </a:lnTo>
                <a:lnTo>
                  <a:pt x="1957387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5310188" y="1257300"/>
            <a:ext cx="633412" cy="1309688"/>
          </a:xfrm>
          <a:custGeom>
            <a:avLst/>
            <a:gdLst>
              <a:gd name="connsiteX0" fmla="*/ 633412 w 633412"/>
              <a:gd name="connsiteY0" fmla="*/ 0 h 1309688"/>
              <a:gd name="connsiteX1" fmla="*/ 0 w 633412"/>
              <a:gd name="connsiteY1" fmla="*/ 400050 h 1309688"/>
              <a:gd name="connsiteX2" fmla="*/ 33337 w 633412"/>
              <a:gd name="connsiteY2" fmla="*/ 1309688 h 1309688"/>
              <a:gd name="connsiteX3" fmla="*/ 633412 w 633412"/>
              <a:gd name="connsiteY3" fmla="*/ 1271588 h 1309688"/>
              <a:gd name="connsiteX4" fmla="*/ 633412 w 633412"/>
              <a:gd name="connsiteY4" fmla="*/ 0 h 13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412" h="1309688">
                <a:moveTo>
                  <a:pt x="633412" y="0"/>
                </a:moveTo>
                <a:lnTo>
                  <a:pt x="0" y="400050"/>
                </a:lnTo>
                <a:lnTo>
                  <a:pt x="33337" y="1309688"/>
                </a:lnTo>
                <a:lnTo>
                  <a:pt x="633412" y="1271588"/>
                </a:lnTo>
                <a:lnTo>
                  <a:pt x="633412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691940" y="2892168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262859" y="1843265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 flipH="1">
            <a:off x="1875582" y="2190463"/>
            <a:ext cx="1962" cy="1821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2381986" y="1876688"/>
            <a:ext cx="185002" cy="868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 rot="16200000">
            <a:off x="4461760" y="2819755"/>
            <a:ext cx="10961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Simpson St</a:t>
            </a:r>
            <a:endParaRPr lang="en-US" sz="1050" b="1" dirty="0">
              <a:solidFill>
                <a:schemeClr val="bg1"/>
              </a:solidFill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4341145" y="1014999"/>
            <a:ext cx="1135270" cy="512695"/>
            <a:chOff x="1876609" y="952826"/>
            <a:chExt cx="1135270" cy="512695"/>
          </a:xfrm>
        </p:grpSpPr>
        <p:sp>
          <p:nvSpPr>
            <p:cNvPr id="56" name="TextBox 55"/>
            <p:cNvSpPr txBox="1"/>
            <p:nvPr/>
          </p:nvSpPr>
          <p:spPr>
            <a:xfrm>
              <a:off x="1876609" y="952826"/>
              <a:ext cx="1135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Simpson St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smtClean="0">
                  <a:solidFill>
                    <a:schemeClr val="bg1"/>
                  </a:solidFill>
                </a:rPr>
                <a:t>Subway Station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2305115" y="132836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2471738" y="1328361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5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77908" y="898765"/>
            <a:ext cx="863236" cy="323264"/>
            <a:chOff x="3227135" y="1452710"/>
            <a:chExt cx="863236" cy="323264"/>
          </a:xfrm>
        </p:grpSpPr>
        <p:sp>
          <p:nvSpPr>
            <p:cNvPr id="60" name="TextBox 59"/>
            <p:cNvSpPr txBox="1"/>
            <p:nvPr/>
          </p:nvSpPr>
          <p:spPr>
            <a:xfrm>
              <a:off x="3227135" y="1452710"/>
              <a:ext cx="8632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Stair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/>
          <p:cNvGrpSpPr/>
          <p:nvPr/>
        </p:nvGrpSpPr>
        <p:grpSpPr>
          <a:xfrm>
            <a:off x="3850244" y="2252398"/>
            <a:ext cx="919407" cy="340202"/>
            <a:chOff x="3577227" y="1695374"/>
            <a:chExt cx="919407" cy="340202"/>
          </a:xfrm>
        </p:grpSpPr>
        <p:sp>
          <p:nvSpPr>
            <p:cNvPr id="68" name="TextBox 67"/>
            <p:cNvSpPr txBox="1"/>
            <p:nvPr/>
          </p:nvSpPr>
          <p:spPr>
            <a:xfrm>
              <a:off x="3577227" y="1789355"/>
              <a:ext cx="919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Stair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0" name="Straight Connector 69"/>
            <p:cNvCxnSpPr/>
            <p:nvPr/>
          </p:nvCxnSpPr>
          <p:spPr>
            <a:xfrm flipH="1" flipV="1">
              <a:off x="3885221" y="175735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4677105" y="2222912"/>
            <a:ext cx="919407" cy="318182"/>
            <a:chOff x="3761584" y="1695374"/>
            <a:chExt cx="919407" cy="318182"/>
          </a:xfrm>
        </p:grpSpPr>
        <p:sp>
          <p:nvSpPr>
            <p:cNvPr id="72" name="TextBox 71"/>
            <p:cNvSpPr txBox="1"/>
            <p:nvPr/>
          </p:nvSpPr>
          <p:spPr>
            <a:xfrm>
              <a:off x="3761584" y="1767335"/>
              <a:ext cx="919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Elevator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74" name="Straight Connector 73"/>
            <p:cNvCxnSpPr/>
            <p:nvPr/>
          </p:nvCxnSpPr>
          <p:spPr>
            <a:xfrm flipH="1" flipV="1">
              <a:off x="3885221" y="175735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/>
          <p:cNvCxnSpPr/>
          <p:nvPr/>
        </p:nvCxnSpPr>
        <p:spPr>
          <a:xfrm>
            <a:off x="2351081" y="2314375"/>
            <a:ext cx="75939" cy="124025"/>
          </a:xfrm>
          <a:prstGeom prst="line">
            <a:avLst/>
          </a:prstGeom>
          <a:ln w="19050">
            <a:solidFill>
              <a:srgbClr val="FFFF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72" b="13342"/>
          <a:stretch/>
        </p:blipFill>
        <p:spPr>
          <a:xfrm>
            <a:off x="0" y="3634812"/>
            <a:ext cx="5943600" cy="274320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 rot="16200000">
            <a:off x="1477738" y="3919971"/>
            <a:ext cx="7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Fox St</a:t>
            </a:r>
          </a:p>
        </p:txBody>
      </p:sp>
      <p:sp>
        <p:nvSpPr>
          <p:cNvPr id="76" name="TextBox 75"/>
          <p:cNvSpPr txBox="1"/>
          <p:nvPr/>
        </p:nvSpPr>
        <p:spPr>
          <a:xfrm rot="21440522">
            <a:off x="307569" y="4627391"/>
            <a:ext cx="710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165 St</a:t>
            </a:r>
          </a:p>
        </p:txBody>
      </p:sp>
      <p:grpSp>
        <p:nvGrpSpPr>
          <p:cNvPr id="77" name="Group 76"/>
          <p:cNvGrpSpPr/>
          <p:nvPr/>
        </p:nvGrpSpPr>
        <p:grpSpPr>
          <a:xfrm>
            <a:off x="0" y="4907618"/>
            <a:ext cx="1668622" cy="1470395"/>
            <a:chOff x="1524000" y="2165138"/>
            <a:chExt cx="1493044" cy="1315675"/>
          </a:xfrm>
        </p:grpSpPr>
        <p:cxnSp>
          <p:nvCxnSpPr>
            <p:cNvPr id="78" name="Straight Connector 77"/>
            <p:cNvCxnSpPr>
              <a:endCxn id="79" idx="0"/>
            </p:cNvCxnSpPr>
            <p:nvPr/>
          </p:nvCxnSpPr>
          <p:spPr>
            <a:xfrm flipV="1">
              <a:off x="1524000" y="2166938"/>
              <a:ext cx="1331119" cy="9178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Freeform 78"/>
            <p:cNvSpPr/>
            <p:nvPr/>
          </p:nvSpPr>
          <p:spPr>
            <a:xfrm>
              <a:off x="2855119" y="2165138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0" name="Straight Connector 79"/>
            <p:cNvCxnSpPr>
              <a:stCxn id="79" idx="2"/>
              <a:endCxn id="81" idx="0"/>
            </p:cNvCxnSpPr>
            <p:nvPr/>
          </p:nvCxnSpPr>
          <p:spPr>
            <a:xfrm flipH="1">
              <a:off x="3015251" y="2281238"/>
              <a:ext cx="1793" cy="57767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Freeform 80"/>
            <p:cNvSpPr/>
            <p:nvPr/>
          </p:nvSpPr>
          <p:spPr>
            <a:xfrm rot="5629110">
              <a:off x="2857897" y="2888805"/>
              <a:ext cx="188378" cy="120581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211373"/>
                <a:gd name="connsiteY0" fmla="*/ 1866 h 141927"/>
                <a:gd name="connsiteX1" fmla="*/ 114301 w 211373"/>
                <a:gd name="connsiteY1" fmla="*/ 20916 h 141927"/>
                <a:gd name="connsiteX2" fmla="*/ 188378 w 211373"/>
                <a:gd name="connsiteY2" fmla="*/ 119174 h 141927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188378"/>
                <a:gd name="connsiteY0" fmla="*/ 1866 h 119174"/>
                <a:gd name="connsiteX1" fmla="*/ 114301 w 188378"/>
                <a:gd name="connsiteY1" fmla="*/ 20916 h 119174"/>
                <a:gd name="connsiteX2" fmla="*/ 188378 w 188378"/>
                <a:gd name="connsiteY2" fmla="*/ 119174 h 119174"/>
                <a:gd name="connsiteX0" fmla="*/ 0 w 188378"/>
                <a:gd name="connsiteY0" fmla="*/ 4106 h 121414"/>
                <a:gd name="connsiteX1" fmla="*/ 99411 w 188378"/>
                <a:gd name="connsiteY1" fmla="*/ 14604 h 121414"/>
                <a:gd name="connsiteX2" fmla="*/ 188378 w 188378"/>
                <a:gd name="connsiteY2" fmla="*/ 121414 h 121414"/>
                <a:gd name="connsiteX0" fmla="*/ 0 w 188378"/>
                <a:gd name="connsiteY0" fmla="*/ 2237 h 119545"/>
                <a:gd name="connsiteX1" fmla="*/ 99411 w 188378"/>
                <a:gd name="connsiteY1" fmla="*/ 12735 h 119545"/>
                <a:gd name="connsiteX2" fmla="*/ 188378 w 188378"/>
                <a:gd name="connsiteY2" fmla="*/ 119545 h 119545"/>
                <a:gd name="connsiteX0" fmla="*/ 0 w 188378"/>
                <a:gd name="connsiteY0" fmla="*/ 2237 h 119545"/>
                <a:gd name="connsiteX1" fmla="*/ 99411 w 188378"/>
                <a:gd name="connsiteY1" fmla="*/ 12735 h 119545"/>
                <a:gd name="connsiteX2" fmla="*/ 188378 w 188378"/>
                <a:gd name="connsiteY2" fmla="*/ 119545 h 119545"/>
                <a:gd name="connsiteX0" fmla="*/ 0 w 188378"/>
                <a:gd name="connsiteY0" fmla="*/ 3273 h 120581"/>
                <a:gd name="connsiteX1" fmla="*/ 94500 w 188378"/>
                <a:gd name="connsiteY1" fmla="*/ 11713 h 120581"/>
                <a:gd name="connsiteX2" fmla="*/ 188378 w 188378"/>
                <a:gd name="connsiteY2" fmla="*/ 120581 h 120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8378" h="120581">
                  <a:moveTo>
                    <a:pt x="0" y="3273"/>
                  </a:moveTo>
                  <a:cubicBezTo>
                    <a:pt x="60934" y="2906"/>
                    <a:pt x="63104" y="-7838"/>
                    <a:pt x="94500" y="11713"/>
                  </a:cubicBezTo>
                  <a:cubicBezTo>
                    <a:pt x="125896" y="31264"/>
                    <a:pt x="138192" y="64078"/>
                    <a:pt x="188378" y="120581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2" name="Straight Connector 81"/>
            <p:cNvCxnSpPr>
              <a:stCxn id="81" idx="2"/>
            </p:cNvCxnSpPr>
            <p:nvPr/>
          </p:nvCxnSpPr>
          <p:spPr>
            <a:xfrm flipH="1">
              <a:off x="2265518" y="3039060"/>
              <a:ext cx="620138" cy="441753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" y="3634811"/>
            <a:ext cx="1649621" cy="989050"/>
            <a:chOff x="1593640" y="1060782"/>
            <a:chExt cx="1424783" cy="854246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3012075" y="1060782"/>
              <a:ext cx="6348" cy="62023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Freeform 84"/>
            <p:cNvSpPr/>
            <p:nvPr/>
          </p:nvSpPr>
          <p:spPr>
            <a:xfrm rot="5608984">
              <a:off x="2876396" y="1700365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6" name="Straight Connector 85"/>
            <p:cNvCxnSpPr/>
            <p:nvPr/>
          </p:nvCxnSpPr>
          <p:spPr>
            <a:xfrm flipH="1">
              <a:off x="1593640" y="1835702"/>
              <a:ext cx="1301962" cy="7932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 86"/>
          <p:cNvGrpSpPr/>
          <p:nvPr/>
        </p:nvGrpSpPr>
        <p:grpSpPr>
          <a:xfrm>
            <a:off x="2045903" y="3634811"/>
            <a:ext cx="2797377" cy="857744"/>
            <a:chOff x="3357890" y="1053245"/>
            <a:chExt cx="2427335" cy="744280"/>
          </a:xfrm>
        </p:grpSpPr>
        <p:cxnSp>
          <p:nvCxnSpPr>
            <p:cNvPr id="88" name="Straight Connector 87"/>
            <p:cNvCxnSpPr>
              <a:stCxn id="91" idx="2"/>
              <a:endCxn id="89" idx="0"/>
            </p:cNvCxnSpPr>
            <p:nvPr/>
          </p:nvCxnSpPr>
          <p:spPr>
            <a:xfrm flipH="1">
              <a:off x="3518669" y="1726230"/>
              <a:ext cx="1208906" cy="7129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 88"/>
            <p:cNvSpPr/>
            <p:nvPr/>
          </p:nvSpPr>
          <p:spPr>
            <a:xfrm rot="11008984">
              <a:off x="3360312" y="1678409"/>
              <a:ext cx="161925" cy="116100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1925" h="116100">
                  <a:moveTo>
                    <a:pt x="0" y="1800"/>
                  </a:moveTo>
                  <a:cubicBezTo>
                    <a:pt x="58241" y="-3161"/>
                    <a:pt x="87314" y="1800"/>
                    <a:pt x="114301" y="20850"/>
                  </a:cubicBezTo>
                  <a:cubicBezTo>
                    <a:pt x="141288" y="39900"/>
                    <a:pt x="157360" y="63712"/>
                    <a:pt x="161925" y="116100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0" name="Straight Connector 89"/>
            <p:cNvCxnSpPr/>
            <p:nvPr/>
          </p:nvCxnSpPr>
          <p:spPr>
            <a:xfrm flipH="1" flipV="1">
              <a:off x="3357890" y="1053245"/>
              <a:ext cx="6100" cy="621459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Freeform 90"/>
            <p:cNvSpPr/>
            <p:nvPr/>
          </p:nvSpPr>
          <p:spPr>
            <a:xfrm rot="5608984">
              <a:off x="4804278" y="1448758"/>
              <a:ext cx="218170" cy="358984"/>
            </a:xfrm>
            <a:custGeom>
              <a:avLst/>
              <a:gdLst>
                <a:gd name="connsiteX0" fmla="*/ 0 w 381883"/>
                <a:gd name="connsiteY0" fmla="*/ 0 h 295275"/>
                <a:gd name="connsiteX1" fmla="*/ 347662 w 381883"/>
                <a:gd name="connsiteY1" fmla="*/ 38100 h 295275"/>
                <a:gd name="connsiteX2" fmla="*/ 359569 w 381883"/>
                <a:gd name="connsiteY2" fmla="*/ 90487 h 295275"/>
                <a:gd name="connsiteX3" fmla="*/ 264319 w 381883"/>
                <a:gd name="connsiteY3" fmla="*/ 295275 h 295275"/>
                <a:gd name="connsiteX0" fmla="*/ 0 w 359569"/>
                <a:gd name="connsiteY0" fmla="*/ 0 h 295275"/>
                <a:gd name="connsiteX1" fmla="*/ 359569 w 359569"/>
                <a:gd name="connsiteY1" fmla="*/ 90487 h 295275"/>
                <a:gd name="connsiteX2" fmla="*/ 264319 w 359569"/>
                <a:gd name="connsiteY2" fmla="*/ 295275 h 295275"/>
                <a:gd name="connsiteX0" fmla="*/ 0 w 280156"/>
                <a:gd name="connsiteY0" fmla="*/ 3658 h 298933"/>
                <a:gd name="connsiteX1" fmla="*/ 266701 w 280156"/>
                <a:gd name="connsiteY1" fmla="*/ 22708 h 298933"/>
                <a:gd name="connsiteX2" fmla="*/ 264319 w 280156"/>
                <a:gd name="connsiteY2" fmla="*/ 298933 h 298933"/>
                <a:gd name="connsiteX0" fmla="*/ 0 w 307507"/>
                <a:gd name="connsiteY0" fmla="*/ 191158 h 276883"/>
                <a:gd name="connsiteX1" fmla="*/ 276226 w 307507"/>
                <a:gd name="connsiteY1" fmla="*/ 658 h 276883"/>
                <a:gd name="connsiteX2" fmla="*/ 273844 w 307507"/>
                <a:gd name="connsiteY2" fmla="*/ 276883 h 276883"/>
                <a:gd name="connsiteX0" fmla="*/ 0 w 280759"/>
                <a:gd name="connsiteY0" fmla="*/ 191629 h 305929"/>
                <a:gd name="connsiteX1" fmla="*/ 276226 w 280759"/>
                <a:gd name="connsiteY1" fmla="*/ 1129 h 305929"/>
                <a:gd name="connsiteX2" fmla="*/ 161925 w 280759"/>
                <a:gd name="connsiteY2" fmla="*/ 305929 h 305929"/>
                <a:gd name="connsiteX0" fmla="*/ 0 w 175475"/>
                <a:gd name="connsiteY0" fmla="*/ 0 h 114300"/>
                <a:gd name="connsiteX1" fmla="*/ 114301 w 175475"/>
                <a:gd name="connsiteY1" fmla="*/ 16669 h 114300"/>
                <a:gd name="connsiteX2" fmla="*/ 161925 w 175475"/>
                <a:gd name="connsiteY2" fmla="*/ 114300 h 114300"/>
                <a:gd name="connsiteX0" fmla="*/ 0 w 175475"/>
                <a:gd name="connsiteY0" fmla="*/ 2197 h 116497"/>
                <a:gd name="connsiteX1" fmla="*/ 114301 w 175475"/>
                <a:gd name="connsiteY1" fmla="*/ 18866 h 116497"/>
                <a:gd name="connsiteX2" fmla="*/ 161925 w 175475"/>
                <a:gd name="connsiteY2" fmla="*/ 116497 h 116497"/>
                <a:gd name="connsiteX0" fmla="*/ 0 w 161925"/>
                <a:gd name="connsiteY0" fmla="*/ 2197 h 116497"/>
                <a:gd name="connsiteX1" fmla="*/ 114301 w 161925"/>
                <a:gd name="connsiteY1" fmla="*/ 18866 h 116497"/>
                <a:gd name="connsiteX2" fmla="*/ 161925 w 161925"/>
                <a:gd name="connsiteY2" fmla="*/ 116497 h 116497"/>
                <a:gd name="connsiteX0" fmla="*/ 0 w 161925"/>
                <a:gd name="connsiteY0" fmla="*/ 11346 h 125646"/>
                <a:gd name="connsiteX1" fmla="*/ 130970 w 161925"/>
                <a:gd name="connsiteY1" fmla="*/ 8965 h 125646"/>
                <a:gd name="connsiteX2" fmla="*/ 161925 w 161925"/>
                <a:gd name="connsiteY2" fmla="*/ 125646 h 125646"/>
                <a:gd name="connsiteX0" fmla="*/ 0 w 161925"/>
                <a:gd name="connsiteY0" fmla="*/ 1800 h 116100"/>
                <a:gd name="connsiteX1" fmla="*/ 114301 w 161925"/>
                <a:gd name="connsiteY1" fmla="*/ 20850 h 116100"/>
                <a:gd name="connsiteX2" fmla="*/ 161925 w 161925"/>
                <a:gd name="connsiteY2" fmla="*/ 116100 h 116100"/>
                <a:gd name="connsiteX0" fmla="*/ 0 w 224122"/>
                <a:gd name="connsiteY0" fmla="*/ 89 h 352350"/>
                <a:gd name="connsiteX1" fmla="*/ 176498 w 224122"/>
                <a:gd name="connsiteY1" fmla="*/ 257100 h 352350"/>
                <a:gd name="connsiteX2" fmla="*/ 224122 w 224122"/>
                <a:gd name="connsiteY2" fmla="*/ 352350 h 352350"/>
                <a:gd name="connsiteX0" fmla="*/ 0 w 224122"/>
                <a:gd name="connsiteY0" fmla="*/ 0 h 352261"/>
                <a:gd name="connsiteX1" fmla="*/ 176498 w 224122"/>
                <a:gd name="connsiteY1" fmla="*/ 257011 h 352261"/>
                <a:gd name="connsiteX2" fmla="*/ 224122 w 224122"/>
                <a:gd name="connsiteY2" fmla="*/ 352261 h 352261"/>
                <a:gd name="connsiteX0" fmla="*/ 0 w 224122"/>
                <a:gd name="connsiteY0" fmla="*/ 0 h 352261"/>
                <a:gd name="connsiteX1" fmla="*/ 159770 w 224122"/>
                <a:gd name="connsiteY1" fmla="*/ 191231 h 352261"/>
                <a:gd name="connsiteX2" fmla="*/ 224122 w 224122"/>
                <a:gd name="connsiteY2" fmla="*/ 352261 h 352261"/>
                <a:gd name="connsiteX0" fmla="*/ 0 w 281635"/>
                <a:gd name="connsiteY0" fmla="*/ 0 h 304228"/>
                <a:gd name="connsiteX1" fmla="*/ 159770 w 281635"/>
                <a:gd name="connsiteY1" fmla="*/ 191231 h 304228"/>
                <a:gd name="connsiteX2" fmla="*/ 281635 w 281635"/>
                <a:gd name="connsiteY2" fmla="*/ 304228 h 304228"/>
                <a:gd name="connsiteX0" fmla="*/ 0 w 227291"/>
                <a:gd name="connsiteY0" fmla="*/ 0 h 352068"/>
                <a:gd name="connsiteX1" fmla="*/ 159770 w 227291"/>
                <a:gd name="connsiteY1" fmla="*/ 191231 h 352068"/>
                <a:gd name="connsiteX2" fmla="*/ 227291 w 227291"/>
                <a:gd name="connsiteY2" fmla="*/ 352068 h 352068"/>
                <a:gd name="connsiteX0" fmla="*/ 0 w 220760"/>
                <a:gd name="connsiteY0" fmla="*/ 0 h 349284"/>
                <a:gd name="connsiteX1" fmla="*/ 159770 w 220760"/>
                <a:gd name="connsiteY1" fmla="*/ 191231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20760"/>
                <a:gd name="connsiteY0" fmla="*/ 0 h 349284"/>
                <a:gd name="connsiteX1" fmla="*/ 138440 w 220760"/>
                <a:gd name="connsiteY1" fmla="*/ 154359 h 349284"/>
                <a:gd name="connsiteX2" fmla="*/ 220760 w 220760"/>
                <a:gd name="connsiteY2" fmla="*/ 349284 h 349284"/>
                <a:gd name="connsiteX0" fmla="*/ 0 w 218170"/>
                <a:gd name="connsiteY0" fmla="*/ 0 h 358984"/>
                <a:gd name="connsiteX1" fmla="*/ 135850 w 218170"/>
                <a:gd name="connsiteY1" fmla="*/ 164059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35850 w 218170"/>
                <a:gd name="connsiteY1" fmla="*/ 164059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8354 w 218170"/>
                <a:gd name="connsiteY1" fmla="*/ 145430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  <a:gd name="connsiteX0" fmla="*/ 0 w 218170"/>
                <a:gd name="connsiteY0" fmla="*/ 0 h 358984"/>
                <a:gd name="connsiteX1" fmla="*/ 125571 w 218170"/>
                <a:gd name="connsiteY1" fmla="*/ 151961 h 358984"/>
                <a:gd name="connsiteX2" fmla="*/ 218170 w 218170"/>
                <a:gd name="connsiteY2" fmla="*/ 358984 h 35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8170" h="358984">
                  <a:moveTo>
                    <a:pt x="0" y="0"/>
                  </a:moveTo>
                  <a:cubicBezTo>
                    <a:pt x="62681" y="67930"/>
                    <a:pt x="79509" y="89539"/>
                    <a:pt x="125571" y="151961"/>
                  </a:cubicBezTo>
                  <a:cubicBezTo>
                    <a:pt x="171633" y="214383"/>
                    <a:pt x="213605" y="306596"/>
                    <a:pt x="218170" y="358984"/>
                  </a:cubicBezTo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Connector 91"/>
            <p:cNvCxnSpPr>
              <a:stCxn id="91" idx="0"/>
            </p:cNvCxnSpPr>
            <p:nvPr/>
          </p:nvCxnSpPr>
          <p:spPr>
            <a:xfrm flipV="1">
              <a:off x="5099151" y="1053245"/>
              <a:ext cx="686074" cy="47702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" name="TextBox 101"/>
          <p:cNvSpPr txBox="1"/>
          <p:nvPr/>
        </p:nvSpPr>
        <p:spPr>
          <a:xfrm rot="19620995">
            <a:off x="2108686" y="5275963"/>
            <a:ext cx="169896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/>
                </a:solidFill>
              </a:rPr>
              <a:t>Westchester Ave</a:t>
            </a:r>
          </a:p>
        </p:txBody>
      </p:sp>
      <p:sp>
        <p:nvSpPr>
          <p:cNvPr id="103" name="Freeform 102"/>
          <p:cNvSpPr/>
          <p:nvPr/>
        </p:nvSpPr>
        <p:spPr>
          <a:xfrm>
            <a:off x="2238375" y="3634159"/>
            <a:ext cx="2383632" cy="678656"/>
          </a:xfrm>
          <a:custGeom>
            <a:avLst/>
            <a:gdLst>
              <a:gd name="connsiteX0" fmla="*/ 4763 w 2386013"/>
              <a:gd name="connsiteY0" fmla="*/ 0 h 685800"/>
              <a:gd name="connsiteX1" fmla="*/ 0 w 2386013"/>
              <a:gd name="connsiteY1" fmla="*/ 685800 h 685800"/>
              <a:gd name="connsiteX2" fmla="*/ 1419225 w 2386013"/>
              <a:gd name="connsiteY2" fmla="*/ 628650 h 685800"/>
              <a:gd name="connsiteX3" fmla="*/ 2386013 w 2386013"/>
              <a:gd name="connsiteY3" fmla="*/ 9525 h 685800"/>
              <a:gd name="connsiteX4" fmla="*/ 4763 w 2386013"/>
              <a:gd name="connsiteY4" fmla="*/ 0 h 685800"/>
              <a:gd name="connsiteX0" fmla="*/ 4763 w 2383632"/>
              <a:gd name="connsiteY0" fmla="*/ 0 h 685800"/>
              <a:gd name="connsiteX1" fmla="*/ 0 w 2383632"/>
              <a:gd name="connsiteY1" fmla="*/ 685800 h 685800"/>
              <a:gd name="connsiteX2" fmla="*/ 1419225 w 2383632"/>
              <a:gd name="connsiteY2" fmla="*/ 628650 h 685800"/>
              <a:gd name="connsiteX3" fmla="*/ 2383632 w 2383632"/>
              <a:gd name="connsiteY3" fmla="*/ 7144 h 685800"/>
              <a:gd name="connsiteX4" fmla="*/ 4763 w 2383632"/>
              <a:gd name="connsiteY4" fmla="*/ 0 h 685800"/>
              <a:gd name="connsiteX0" fmla="*/ 2382 w 2383632"/>
              <a:gd name="connsiteY0" fmla="*/ 0 h 678656"/>
              <a:gd name="connsiteX1" fmla="*/ 0 w 2383632"/>
              <a:gd name="connsiteY1" fmla="*/ 678656 h 678656"/>
              <a:gd name="connsiteX2" fmla="*/ 1419225 w 2383632"/>
              <a:gd name="connsiteY2" fmla="*/ 621506 h 678656"/>
              <a:gd name="connsiteX3" fmla="*/ 2383632 w 2383632"/>
              <a:gd name="connsiteY3" fmla="*/ 0 h 678656"/>
              <a:gd name="connsiteX4" fmla="*/ 2382 w 2383632"/>
              <a:gd name="connsiteY4" fmla="*/ 0 h 678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3632" h="678656">
                <a:moveTo>
                  <a:pt x="2382" y="0"/>
                </a:moveTo>
                <a:cubicBezTo>
                  <a:pt x="794" y="228600"/>
                  <a:pt x="1588" y="450056"/>
                  <a:pt x="0" y="678656"/>
                </a:cubicBezTo>
                <a:lnTo>
                  <a:pt x="1419225" y="621506"/>
                </a:lnTo>
                <a:lnTo>
                  <a:pt x="2383632" y="0"/>
                </a:lnTo>
                <a:lnTo>
                  <a:pt x="2382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2770081" y="3709631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05" name="Freeform 104"/>
          <p:cNvSpPr/>
          <p:nvPr/>
        </p:nvSpPr>
        <p:spPr>
          <a:xfrm>
            <a:off x="2566988" y="5022428"/>
            <a:ext cx="2081212" cy="1357312"/>
          </a:xfrm>
          <a:custGeom>
            <a:avLst/>
            <a:gdLst>
              <a:gd name="connsiteX0" fmla="*/ 1957387 w 2081212"/>
              <a:gd name="connsiteY0" fmla="*/ 0 h 1357312"/>
              <a:gd name="connsiteX1" fmla="*/ 2071687 w 2081212"/>
              <a:gd name="connsiteY1" fmla="*/ 76200 h 1357312"/>
              <a:gd name="connsiteX2" fmla="*/ 2081212 w 2081212"/>
              <a:gd name="connsiteY2" fmla="*/ 1357312 h 1357312"/>
              <a:gd name="connsiteX3" fmla="*/ 0 w 2081212"/>
              <a:gd name="connsiteY3" fmla="*/ 1357312 h 1357312"/>
              <a:gd name="connsiteX4" fmla="*/ 1957387 w 2081212"/>
              <a:gd name="connsiteY4" fmla="*/ 0 h 135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1212" h="1357312">
                <a:moveTo>
                  <a:pt x="1957387" y="0"/>
                </a:moveTo>
                <a:lnTo>
                  <a:pt x="2071687" y="76200"/>
                </a:lnTo>
                <a:lnTo>
                  <a:pt x="2081212" y="1357312"/>
                </a:lnTo>
                <a:lnTo>
                  <a:pt x="0" y="1357312"/>
                </a:lnTo>
                <a:lnTo>
                  <a:pt x="1957387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/>
          <p:cNvSpPr/>
          <p:nvPr/>
        </p:nvSpPr>
        <p:spPr>
          <a:xfrm>
            <a:off x="5310188" y="4103265"/>
            <a:ext cx="633412" cy="1309688"/>
          </a:xfrm>
          <a:custGeom>
            <a:avLst/>
            <a:gdLst>
              <a:gd name="connsiteX0" fmla="*/ 633412 w 633412"/>
              <a:gd name="connsiteY0" fmla="*/ 0 h 1309688"/>
              <a:gd name="connsiteX1" fmla="*/ 0 w 633412"/>
              <a:gd name="connsiteY1" fmla="*/ 400050 h 1309688"/>
              <a:gd name="connsiteX2" fmla="*/ 33337 w 633412"/>
              <a:gd name="connsiteY2" fmla="*/ 1309688 h 1309688"/>
              <a:gd name="connsiteX3" fmla="*/ 633412 w 633412"/>
              <a:gd name="connsiteY3" fmla="*/ 1271588 h 1309688"/>
              <a:gd name="connsiteX4" fmla="*/ 633412 w 633412"/>
              <a:gd name="connsiteY4" fmla="*/ 0 h 130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3412" h="1309688">
                <a:moveTo>
                  <a:pt x="633412" y="0"/>
                </a:moveTo>
                <a:lnTo>
                  <a:pt x="0" y="400050"/>
                </a:lnTo>
                <a:lnTo>
                  <a:pt x="33337" y="1309688"/>
                </a:lnTo>
                <a:lnTo>
                  <a:pt x="633412" y="1271588"/>
                </a:lnTo>
                <a:lnTo>
                  <a:pt x="633412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3691940" y="5738133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 flipH="1">
            <a:off x="1862167" y="5022428"/>
            <a:ext cx="1962" cy="1821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 rot="16200000">
            <a:off x="4461760" y="5665720"/>
            <a:ext cx="10961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 smtClean="0">
                <a:solidFill>
                  <a:schemeClr val="bg1"/>
                </a:solidFill>
              </a:rPr>
              <a:t>Simpson St</a:t>
            </a:r>
            <a:endParaRPr lang="en-US" sz="1050" b="1" dirty="0">
              <a:solidFill>
                <a:schemeClr val="bg1"/>
              </a:solidFill>
            </a:endParaRPr>
          </a:p>
        </p:txBody>
      </p:sp>
      <p:grpSp>
        <p:nvGrpSpPr>
          <p:cNvPr id="111" name="Group 110"/>
          <p:cNvGrpSpPr/>
          <p:nvPr/>
        </p:nvGrpSpPr>
        <p:grpSpPr>
          <a:xfrm>
            <a:off x="4341145" y="3860964"/>
            <a:ext cx="1135270" cy="512695"/>
            <a:chOff x="1876609" y="952826"/>
            <a:chExt cx="1135270" cy="512695"/>
          </a:xfrm>
        </p:grpSpPr>
        <p:sp>
          <p:nvSpPr>
            <p:cNvPr id="112" name="TextBox 111"/>
            <p:cNvSpPr txBox="1"/>
            <p:nvPr/>
          </p:nvSpPr>
          <p:spPr>
            <a:xfrm>
              <a:off x="1876609" y="952826"/>
              <a:ext cx="11352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Simpson St</a:t>
              </a:r>
              <a:r>
                <a:rPr lang="en-US" sz="1000" b="1" dirty="0">
                  <a:solidFill>
                    <a:schemeClr val="bg1"/>
                  </a:solidFill>
                </a:rPr>
                <a:t> </a:t>
              </a:r>
              <a:r>
                <a:rPr lang="en-US" sz="1000" b="1" dirty="0" smtClean="0">
                  <a:solidFill>
                    <a:schemeClr val="bg1"/>
                  </a:solidFill>
                </a:rPr>
                <a:t>Subway Station</a:t>
              </a:r>
            </a:p>
          </p:txBody>
        </p:sp>
        <p:sp>
          <p:nvSpPr>
            <p:cNvPr id="113" name="Oval 112"/>
            <p:cNvSpPr/>
            <p:nvPr/>
          </p:nvSpPr>
          <p:spPr>
            <a:xfrm>
              <a:off x="2305115" y="132836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2471738" y="1328361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5</a:t>
              </a: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3477908" y="3744730"/>
            <a:ext cx="863236" cy="323264"/>
            <a:chOff x="3227135" y="1452710"/>
            <a:chExt cx="863236" cy="323264"/>
          </a:xfrm>
        </p:grpSpPr>
        <p:sp>
          <p:nvSpPr>
            <p:cNvPr id="116" name="TextBox 115"/>
            <p:cNvSpPr txBox="1"/>
            <p:nvPr/>
          </p:nvSpPr>
          <p:spPr>
            <a:xfrm>
              <a:off x="3227135" y="1452710"/>
              <a:ext cx="8632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Stair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17" name="Oval 116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18" name="Straight Connector 117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/>
          <p:cNvGrpSpPr/>
          <p:nvPr/>
        </p:nvGrpSpPr>
        <p:grpSpPr>
          <a:xfrm>
            <a:off x="3850244" y="5098363"/>
            <a:ext cx="919407" cy="340202"/>
            <a:chOff x="3577227" y="1695374"/>
            <a:chExt cx="919407" cy="340202"/>
          </a:xfrm>
        </p:grpSpPr>
        <p:sp>
          <p:nvSpPr>
            <p:cNvPr id="120" name="TextBox 119"/>
            <p:cNvSpPr txBox="1"/>
            <p:nvPr/>
          </p:nvSpPr>
          <p:spPr>
            <a:xfrm>
              <a:off x="3577227" y="1789355"/>
              <a:ext cx="919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Stair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 flipH="1" flipV="1">
              <a:off x="3885221" y="175735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oup 122"/>
          <p:cNvGrpSpPr/>
          <p:nvPr/>
        </p:nvGrpSpPr>
        <p:grpSpPr>
          <a:xfrm>
            <a:off x="4677105" y="5068877"/>
            <a:ext cx="919407" cy="318182"/>
            <a:chOff x="3761584" y="1695374"/>
            <a:chExt cx="919407" cy="318182"/>
          </a:xfrm>
        </p:grpSpPr>
        <p:sp>
          <p:nvSpPr>
            <p:cNvPr id="124" name="TextBox 123"/>
            <p:cNvSpPr txBox="1"/>
            <p:nvPr/>
          </p:nvSpPr>
          <p:spPr>
            <a:xfrm>
              <a:off x="3761584" y="1767335"/>
              <a:ext cx="91940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Elevator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126" name="Straight Connector 125"/>
            <p:cNvCxnSpPr/>
            <p:nvPr/>
          </p:nvCxnSpPr>
          <p:spPr>
            <a:xfrm flipH="1" flipV="1">
              <a:off x="3885221" y="175735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8" name="Straight Arrow Connector 127"/>
          <p:cNvCxnSpPr/>
          <p:nvPr/>
        </p:nvCxnSpPr>
        <p:spPr>
          <a:xfrm flipH="1">
            <a:off x="1841100" y="3677621"/>
            <a:ext cx="1962" cy="1821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3"/>
          <p:cNvSpPr/>
          <p:nvPr/>
        </p:nvSpPr>
        <p:spPr>
          <a:xfrm>
            <a:off x="2052307" y="4319588"/>
            <a:ext cx="1812131" cy="1188935"/>
          </a:xfrm>
          <a:custGeom>
            <a:avLst/>
            <a:gdLst>
              <a:gd name="connsiteX0" fmla="*/ 0 w 1833562"/>
              <a:gd name="connsiteY0" fmla="*/ 19050 h 1204912"/>
              <a:gd name="connsiteX1" fmla="*/ 0 w 1833562"/>
              <a:gd name="connsiteY1" fmla="*/ 19050 h 1204912"/>
              <a:gd name="connsiteX2" fmla="*/ 19050 w 1833562"/>
              <a:gd name="connsiteY2" fmla="*/ 1181100 h 1204912"/>
              <a:gd name="connsiteX3" fmla="*/ 33337 w 1833562"/>
              <a:gd name="connsiteY3" fmla="*/ 1204912 h 1204912"/>
              <a:gd name="connsiteX4" fmla="*/ 100012 w 1833562"/>
              <a:gd name="connsiteY4" fmla="*/ 1171575 h 1204912"/>
              <a:gd name="connsiteX5" fmla="*/ 1833562 w 1833562"/>
              <a:gd name="connsiteY5" fmla="*/ 0 h 1204912"/>
              <a:gd name="connsiteX6" fmla="*/ 1657350 w 1833562"/>
              <a:gd name="connsiteY6" fmla="*/ 76200 h 1204912"/>
              <a:gd name="connsiteX7" fmla="*/ 1566862 w 1833562"/>
              <a:gd name="connsiteY7" fmla="*/ 90487 h 1204912"/>
              <a:gd name="connsiteX8" fmla="*/ 185737 w 1833562"/>
              <a:gd name="connsiteY8" fmla="*/ 176212 h 1204912"/>
              <a:gd name="connsiteX9" fmla="*/ 66675 w 1833562"/>
              <a:gd name="connsiteY9" fmla="*/ 161925 h 1204912"/>
              <a:gd name="connsiteX10" fmla="*/ 23812 w 1833562"/>
              <a:gd name="connsiteY10" fmla="*/ 119062 h 1204912"/>
              <a:gd name="connsiteX11" fmla="*/ 0 w 1833562"/>
              <a:gd name="connsiteY11" fmla="*/ 19050 h 1204912"/>
              <a:gd name="connsiteX0" fmla="*/ 0 w 1833562"/>
              <a:gd name="connsiteY0" fmla="*/ 19050 h 1181100"/>
              <a:gd name="connsiteX1" fmla="*/ 0 w 1833562"/>
              <a:gd name="connsiteY1" fmla="*/ 19050 h 1181100"/>
              <a:gd name="connsiteX2" fmla="*/ 19050 w 1833562"/>
              <a:gd name="connsiteY2" fmla="*/ 1181100 h 1181100"/>
              <a:gd name="connsiteX3" fmla="*/ 100012 w 1833562"/>
              <a:gd name="connsiteY3" fmla="*/ 1171575 h 1181100"/>
              <a:gd name="connsiteX4" fmla="*/ 1833562 w 1833562"/>
              <a:gd name="connsiteY4" fmla="*/ 0 h 1181100"/>
              <a:gd name="connsiteX5" fmla="*/ 1657350 w 1833562"/>
              <a:gd name="connsiteY5" fmla="*/ 76200 h 1181100"/>
              <a:gd name="connsiteX6" fmla="*/ 1566862 w 1833562"/>
              <a:gd name="connsiteY6" fmla="*/ 90487 h 1181100"/>
              <a:gd name="connsiteX7" fmla="*/ 185737 w 1833562"/>
              <a:gd name="connsiteY7" fmla="*/ 176212 h 1181100"/>
              <a:gd name="connsiteX8" fmla="*/ 66675 w 1833562"/>
              <a:gd name="connsiteY8" fmla="*/ 161925 h 1181100"/>
              <a:gd name="connsiteX9" fmla="*/ 23812 w 1833562"/>
              <a:gd name="connsiteY9" fmla="*/ 119062 h 1181100"/>
              <a:gd name="connsiteX10" fmla="*/ 0 w 1833562"/>
              <a:gd name="connsiteY10" fmla="*/ 19050 h 1181100"/>
              <a:gd name="connsiteX0" fmla="*/ 51482 w 1885044"/>
              <a:gd name="connsiteY0" fmla="*/ 19050 h 1251282"/>
              <a:gd name="connsiteX1" fmla="*/ 51482 w 1885044"/>
              <a:gd name="connsiteY1" fmla="*/ 19050 h 1251282"/>
              <a:gd name="connsiteX2" fmla="*/ 70532 w 1885044"/>
              <a:gd name="connsiteY2" fmla="*/ 1143000 h 1251282"/>
              <a:gd name="connsiteX3" fmla="*/ 151494 w 1885044"/>
              <a:gd name="connsiteY3" fmla="*/ 1171575 h 1251282"/>
              <a:gd name="connsiteX4" fmla="*/ 1885044 w 1885044"/>
              <a:gd name="connsiteY4" fmla="*/ 0 h 1251282"/>
              <a:gd name="connsiteX5" fmla="*/ 1708832 w 1885044"/>
              <a:gd name="connsiteY5" fmla="*/ 76200 h 1251282"/>
              <a:gd name="connsiteX6" fmla="*/ 1618344 w 1885044"/>
              <a:gd name="connsiteY6" fmla="*/ 90487 h 1251282"/>
              <a:gd name="connsiteX7" fmla="*/ 237219 w 1885044"/>
              <a:gd name="connsiteY7" fmla="*/ 176212 h 1251282"/>
              <a:gd name="connsiteX8" fmla="*/ 118157 w 1885044"/>
              <a:gd name="connsiteY8" fmla="*/ 161925 h 1251282"/>
              <a:gd name="connsiteX9" fmla="*/ 75294 w 1885044"/>
              <a:gd name="connsiteY9" fmla="*/ 119062 h 1251282"/>
              <a:gd name="connsiteX10" fmla="*/ 51482 w 1885044"/>
              <a:gd name="connsiteY10" fmla="*/ 19050 h 1251282"/>
              <a:gd name="connsiteX0" fmla="*/ 60324 w 1893886"/>
              <a:gd name="connsiteY0" fmla="*/ 19050 h 1262831"/>
              <a:gd name="connsiteX1" fmla="*/ 60324 w 1893886"/>
              <a:gd name="connsiteY1" fmla="*/ 19050 h 1262831"/>
              <a:gd name="connsiteX2" fmla="*/ 79374 w 1893886"/>
              <a:gd name="connsiteY2" fmla="*/ 1143000 h 1262831"/>
              <a:gd name="connsiteX3" fmla="*/ 160336 w 1893886"/>
              <a:gd name="connsiteY3" fmla="*/ 1171575 h 1262831"/>
              <a:gd name="connsiteX4" fmla="*/ 1893886 w 1893886"/>
              <a:gd name="connsiteY4" fmla="*/ 0 h 1262831"/>
              <a:gd name="connsiteX5" fmla="*/ 1717674 w 1893886"/>
              <a:gd name="connsiteY5" fmla="*/ 76200 h 1262831"/>
              <a:gd name="connsiteX6" fmla="*/ 1627186 w 1893886"/>
              <a:gd name="connsiteY6" fmla="*/ 90487 h 1262831"/>
              <a:gd name="connsiteX7" fmla="*/ 246061 w 1893886"/>
              <a:gd name="connsiteY7" fmla="*/ 176212 h 1262831"/>
              <a:gd name="connsiteX8" fmla="*/ 126999 w 1893886"/>
              <a:gd name="connsiteY8" fmla="*/ 161925 h 1262831"/>
              <a:gd name="connsiteX9" fmla="*/ 84136 w 1893886"/>
              <a:gd name="connsiteY9" fmla="*/ 119062 h 1262831"/>
              <a:gd name="connsiteX10" fmla="*/ 60324 w 1893886"/>
              <a:gd name="connsiteY10" fmla="*/ 19050 h 1262831"/>
              <a:gd name="connsiteX0" fmla="*/ 0 w 1833562"/>
              <a:gd name="connsiteY0" fmla="*/ 19050 h 1192819"/>
              <a:gd name="connsiteX1" fmla="*/ 0 w 1833562"/>
              <a:gd name="connsiteY1" fmla="*/ 19050 h 1192819"/>
              <a:gd name="connsiteX2" fmla="*/ 19050 w 1833562"/>
              <a:gd name="connsiteY2" fmla="*/ 1143000 h 1192819"/>
              <a:gd name="connsiteX3" fmla="*/ 100012 w 1833562"/>
              <a:gd name="connsiteY3" fmla="*/ 1171575 h 1192819"/>
              <a:gd name="connsiteX4" fmla="*/ 1833562 w 1833562"/>
              <a:gd name="connsiteY4" fmla="*/ 0 h 1192819"/>
              <a:gd name="connsiteX5" fmla="*/ 1657350 w 1833562"/>
              <a:gd name="connsiteY5" fmla="*/ 76200 h 1192819"/>
              <a:gd name="connsiteX6" fmla="*/ 1566862 w 1833562"/>
              <a:gd name="connsiteY6" fmla="*/ 90487 h 1192819"/>
              <a:gd name="connsiteX7" fmla="*/ 185737 w 1833562"/>
              <a:gd name="connsiteY7" fmla="*/ 176212 h 1192819"/>
              <a:gd name="connsiteX8" fmla="*/ 66675 w 1833562"/>
              <a:gd name="connsiteY8" fmla="*/ 161925 h 1192819"/>
              <a:gd name="connsiteX9" fmla="*/ 23812 w 1833562"/>
              <a:gd name="connsiteY9" fmla="*/ 119062 h 1192819"/>
              <a:gd name="connsiteX10" fmla="*/ 0 w 1833562"/>
              <a:gd name="connsiteY10" fmla="*/ 19050 h 1192819"/>
              <a:gd name="connsiteX0" fmla="*/ 58793 w 1870924"/>
              <a:gd name="connsiteY0" fmla="*/ 19050 h 1262831"/>
              <a:gd name="connsiteX1" fmla="*/ 58793 w 1870924"/>
              <a:gd name="connsiteY1" fmla="*/ 19050 h 1262831"/>
              <a:gd name="connsiteX2" fmla="*/ 77843 w 1870924"/>
              <a:gd name="connsiteY2" fmla="*/ 1143000 h 1262831"/>
              <a:gd name="connsiteX3" fmla="*/ 158805 w 1870924"/>
              <a:gd name="connsiteY3" fmla="*/ 1171575 h 1262831"/>
              <a:gd name="connsiteX4" fmla="*/ 1870924 w 1870924"/>
              <a:gd name="connsiteY4" fmla="*/ 0 h 1262831"/>
              <a:gd name="connsiteX5" fmla="*/ 1716143 w 1870924"/>
              <a:gd name="connsiteY5" fmla="*/ 76200 h 1262831"/>
              <a:gd name="connsiteX6" fmla="*/ 1625655 w 1870924"/>
              <a:gd name="connsiteY6" fmla="*/ 90487 h 1262831"/>
              <a:gd name="connsiteX7" fmla="*/ 244530 w 1870924"/>
              <a:gd name="connsiteY7" fmla="*/ 176212 h 1262831"/>
              <a:gd name="connsiteX8" fmla="*/ 125468 w 1870924"/>
              <a:gd name="connsiteY8" fmla="*/ 161925 h 1262831"/>
              <a:gd name="connsiteX9" fmla="*/ 82605 w 1870924"/>
              <a:gd name="connsiteY9" fmla="*/ 119062 h 1262831"/>
              <a:gd name="connsiteX10" fmla="*/ 58793 w 1870924"/>
              <a:gd name="connsiteY10" fmla="*/ 19050 h 1262831"/>
              <a:gd name="connsiteX0" fmla="*/ 0 w 1812131"/>
              <a:gd name="connsiteY0" fmla="*/ 19050 h 1188862"/>
              <a:gd name="connsiteX1" fmla="*/ 0 w 1812131"/>
              <a:gd name="connsiteY1" fmla="*/ 19050 h 1188862"/>
              <a:gd name="connsiteX2" fmla="*/ 19050 w 1812131"/>
              <a:gd name="connsiteY2" fmla="*/ 1143000 h 1188862"/>
              <a:gd name="connsiteX3" fmla="*/ 100012 w 1812131"/>
              <a:gd name="connsiteY3" fmla="*/ 1171575 h 1188862"/>
              <a:gd name="connsiteX4" fmla="*/ 1812131 w 1812131"/>
              <a:gd name="connsiteY4" fmla="*/ 0 h 1188862"/>
              <a:gd name="connsiteX5" fmla="*/ 1657350 w 1812131"/>
              <a:gd name="connsiteY5" fmla="*/ 76200 h 1188862"/>
              <a:gd name="connsiteX6" fmla="*/ 1566862 w 1812131"/>
              <a:gd name="connsiteY6" fmla="*/ 90487 h 1188862"/>
              <a:gd name="connsiteX7" fmla="*/ 185737 w 1812131"/>
              <a:gd name="connsiteY7" fmla="*/ 176212 h 1188862"/>
              <a:gd name="connsiteX8" fmla="*/ 66675 w 1812131"/>
              <a:gd name="connsiteY8" fmla="*/ 161925 h 1188862"/>
              <a:gd name="connsiteX9" fmla="*/ 23812 w 1812131"/>
              <a:gd name="connsiteY9" fmla="*/ 119062 h 1188862"/>
              <a:gd name="connsiteX10" fmla="*/ 0 w 1812131"/>
              <a:gd name="connsiteY10" fmla="*/ 19050 h 1188862"/>
              <a:gd name="connsiteX0" fmla="*/ 0 w 1812131"/>
              <a:gd name="connsiteY0" fmla="*/ 19050 h 1188935"/>
              <a:gd name="connsiteX1" fmla="*/ 0 w 1812131"/>
              <a:gd name="connsiteY1" fmla="*/ 19050 h 1188935"/>
              <a:gd name="connsiteX2" fmla="*/ 19050 w 1812131"/>
              <a:gd name="connsiteY2" fmla="*/ 1143000 h 1188935"/>
              <a:gd name="connsiteX3" fmla="*/ 100012 w 1812131"/>
              <a:gd name="connsiteY3" fmla="*/ 1171575 h 1188935"/>
              <a:gd name="connsiteX4" fmla="*/ 1812131 w 1812131"/>
              <a:gd name="connsiteY4" fmla="*/ 0 h 1188935"/>
              <a:gd name="connsiteX5" fmla="*/ 1657350 w 1812131"/>
              <a:gd name="connsiteY5" fmla="*/ 76200 h 1188935"/>
              <a:gd name="connsiteX6" fmla="*/ 1566862 w 1812131"/>
              <a:gd name="connsiteY6" fmla="*/ 90487 h 1188935"/>
              <a:gd name="connsiteX7" fmla="*/ 185737 w 1812131"/>
              <a:gd name="connsiteY7" fmla="*/ 176212 h 1188935"/>
              <a:gd name="connsiteX8" fmla="*/ 66675 w 1812131"/>
              <a:gd name="connsiteY8" fmla="*/ 161925 h 1188935"/>
              <a:gd name="connsiteX9" fmla="*/ 23812 w 1812131"/>
              <a:gd name="connsiteY9" fmla="*/ 119062 h 1188935"/>
              <a:gd name="connsiteX10" fmla="*/ 0 w 1812131"/>
              <a:gd name="connsiteY10" fmla="*/ 19050 h 1188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12131" h="1188935">
                <a:moveTo>
                  <a:pt x="0" y="19050"/>
                </a:moveTo>
                <a:lnTo>
                  <a:pt x="0" y="19050"/>
                </a:lnTo>
                <a:lnTo>
                  <a:pt x="19050" y="1143000"/>
                </a:lnTo>
                <a:cubicBezTo>
                  <a:pt x="15081" y="1204913"/>
                  <a:pt x="67985" y="1193185"/>
                  <a:pt x="100012" y="1171575"/>
                </a:cubicBezTo>
                <a:lnTo>
                  <a:pt x="1812131" y="0"/>
                </a:lnTo>
                <a:lnTo>
                  <a:pt x="1657350" y="76200"/>
                </a:lnTo>
                <a:lnTo>
                  <a:pt x="1566862" y="90487"/>
                </a:lnTo>
                <a:lnTo>
                  <a:pt x="185737" y="176212"/>
                </a:lnTo>
                <a:lnTo>
                  <a:pt x="66675" y="161925"/>
                </a:lnTo>
                <a:lnTo>
                  <a:pt x="23812" y="119062"/>
                </a:lnTo>
                <a:lnTo>
                  <a:pt x="0" y="19050"/>
                </a:lnTo>
                <a:close/>
              </a:path>
            </a:pathLst>
          </a:custGeom>
          <a:pattFill prst="pct10">
            <a:fgClr>
              <a:srgbClr val="FFC000"/>
            </a:fgClr>
            <a:bgClr>
              <a:schemeClr val="accent4">
                <a:lumMod val="20000"/>
                <a:lumOff val="80000"/>
              </a:schemeClr>
            </a:bgClr>
          </a:pattFill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5253727" y="4669591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31" name="Straight Arrow Connector 130"/>
          <p:cNvCxnSpPr/>
          <p:nvPr/>
        </p:nvCxnSpPr>
        <p:spPr>
          <a:xfrm flipH="1">
            <a:off x="1848239" y="819533"/>
            <a:ext cx="1962" cy="1821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131"/>
          <p:cNvSpPr txBox="1"/>
          <p:nvPr/>
        </p:nvSpPr>
        <p:spPr>
          <a:xfrm>
            <a:off x="6971433" y="5306483"/>
            <a:ext cx="1520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Striped Empty Space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2044801" y="4605776"/>
            <a:ext cx="1008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C000"/>
                </a:solidFill>
              </a:rPr>
              <a:t>Pedestrian Plaza</a:t>
            </a:r>
            <a:endParaRPr lang="en-US" sz="1000" b="1" dirty="0">
              <a:solidFill>
                <a:srgbClr val="FFC000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-2014" y="6131790"/>
            <a:ext cx="2799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Opportunity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-2014" y="3281083"/>
            <a:ext cx="27994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Existing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9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Pedestrian Realm – Southern Blvd BID (Monsignor </a:t>
            </a:r>
            <a:r>
              <a:rPr lang="en-US" dirty="0"/>
              <a:t>Del Valle Square)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*Geometry may change following traffic </a:t>
            </a:r>
            <a:r>
              <a:rPr lang="en-US" dirty="0" smtClean="0"/>
              <a:t>study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8" y="3646604"/>
            <a:ext cx="5943600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99"/>
          <a:stretch/>
        </p:blipFill>
        <p:spPr>
          <a:xfrm>
            <a:off x="8229600" y="4084298"/>
            <a:ext cx="3970162" cy="2302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8846"/>
            <a:ext cx="5943600" cy="2743200"/>
          </a:xfrm>
          <a:prstGeom prst="rect">
            <a:avLst/>
          </a:prstGeom>
        </p:spPr>
      </p:pic>
      <p:sp>
        <p:nvSpPr>
          <p:cNvPr id="11" name="Freeform 10"/>
          <p:cNvSpPr/>
          <p:nvPr/>
        </p:nvSpPr>
        <p:spPr>
          <a:xfrm>
            <a:off x="1924844" y="786606"/>
            <a:ext cx="1662906" cy="756444"/>
          </a:xfrm>
          <a:custGeom>
            <a:avLst/>
            <a:gdLst>
              <a:gd name="connsiteX0" fmla="*/ 0 w 1428750"/>
              <a:gd name="connsiteY0" fmla="*/ 12700 h 755650"/>
              <a:gd name="connsiteX1" fmla="*/ 38100 w 1428750"/>
              <a:gd name="connsiteY1" fmla="*/ 406400 h 755650"/>
              <a:gd name="connsiteX2" fmla="*/ 127000 w 1428750"/>
              <a:gd name="connsiteY2" fmla="*/ 596900 h 755650"/>
              <a:gd name="connsiteX3" fmla="*/ 247650 w 1428750"/>
              <a:gd name="connsiteY3" fmla="*/ 692150 h 755650"/>
              <a:gd name="connsiteX4" fmla="*/ 539750 w 1428750"/>
              <a:gd name="connsiteY4" fmla="*/ 730250 h 755650"/>
              <a:gd name="connsiteX5" fmla="*/ 914400 w 1428750"/>
              <a:gd name="connsiteY5" fmla="*/ 755650 h 755650"/>
              <a:gd name="connsiteX6" fmla="*/ 1428750 w 1428750"/>
              <a:gd name="connsiteY6" fmla="*/ 749300 h 755650"/>
              <a:gd name="connsiteX7" fmla="*/ 1384300 w 1428750"/>
              <a:gd name="connsiteY7" fmla="*/ 184150 h 755650"/>
              <a:gd name="connsiteX8" fmla="*/ 704850 w 1428750"/>
              <a:gd name="connsiteY8" fmla="*/ 209550 h 755650"/>
              <a:gd name="connsiteX9" fmla="*/ 685800 w 1428750"/>
              <a:gd name="connsiteY9" fmla="*/ 0 h 755650"/>
              <a:gd name="connsiteX10" fmla="*/ 0 w 1428750"/>
              <a:gd name="connsiteY10" fmla="*/ 12700 h 755650"/>
              <a:gd name="connsiteX0" fmla="*/ 0 w 1670050"/>
              <a:gd name="connsiteY0" fmla="*/ 12700 h 755650"/>
              <a:gd name="connsiteX1" fmla="*/ 38100 w 1670050"/>
              <a:gd name="connsiteY1" fmla="*/ 406400 h 755650"/>
              <a:gd name="connsiteX2" fmla="*/ 127000 w 1670050"/>
              <a:gd name="connsiteY2" fmla="*/ 596900 h 755650"/>
              <a:gd name="connsiteX3" fmla="*/ 247650 w 1670050"/>
              <a:gd name="connsiteY3" fmla="*/ 692150 h 755650"/>
              <a:gd name="connsiteX4" fmla="*/ 539750 w 1670050"/>
              <a:gd name="connsiteY4" fmla="*/ 730250 h 755650"/>
              <a:gd name="connsiteX5" fmla="*/ 914400 w 1670050"/>
              <a:gd name="connsiteY5" fmla="*/ 755650 h 755650"/>
              <a:gd name="connsiteX6" fmla="*/ 1670050 w 1670050"/>
              <a:gd name="connsiteY6" fmla="*/ 749300 h 755650"/>
              <a:gd name="connsiteX7" fmla="*/ 1384300 w 1670050"/>
              <a:gd name="connsiteY7" fmla="*/ 184150 h 755650"/>
              <a:gd name="connsiteX8" fmla="*/ 704850 w 1670050"/>
              <a:gd name="connsiteY8" fmla="*/ 209550 h 755650"/>
              <a:gd name="connsiteX9" fmla="*/ 685800 w 1670050"/>
              <a:gd name="connsiteY9" fmla="*/ 0 h 755650"/>
              <a:gd name="connsiteX10" fmla="*/ 0 w 1670050"/>
              <a:gd name="connsiteY10" fmla="*/ 12700 h 755650"/>
              <a:gd name="connsiteX0" fmla="*/ 0 w 1670050"/>
              <a:gd name="connsiteY0" fmla="*/ 12700 h 755650"/>
              <a:gd name="connsiteX1" fmla="*/ 38100 w 1670050"/>
              <a:gd name="connsiteY1" fmla="*/ 406400 h 755650"/>
              <a:gd name="connsiteX2" fmla="*/ 127000 w 1670050"/>
              <a:gd name="connsiteY2" fmla="*/ 596900 h 755650"/>
              <a:gd name="connsiteX3" fmla="*/ 247650 w 1670050"/>
              <a:gd name="connsiteY3" fmla="*/ 692150 h 755650"/>
              <a:gd name="connsiteX4" fmla="*/ 539750 w 1670050"/>
              <a:gd name="connsiteY4" fmla="*/ 730250 h 755650"/>
              <a:gd name="connsiteX5" fmla="*/ 914400 w 1670050"/>
              <a:gd name="connsiteY5" fmla="*/ 755650 h 755650"/>
              <a:gd name="connsiteX6" fmla="*/ 1670050 w 1670050"/>
              <a:gd name="connsiteY6" fmla="*/ 749300 h 755650"/>
              <a:gd name="connsiteX7" fmla="*/ 1631950 w 1670050"/>
              <a:gd name="connsiteY7" fmla="*/ 209550 h 755650"/>
              <a:gd name="connsiteX8" fmla="*/ 704850 w 1670050"/>
              <a:gd name="connsiteY8" fmla="*/ 209550 h 755650"/>
              <a:gd name="connsiteX9" fmla="*/ 685800 w 1670050"/>
              <a:gd name="connsiteY9" fmla="*/ 0 h 755650"/>
              <a:gd name="connsiteX10" fmla="*/ 0 w 1670050"/>
              <a:gd name="connsiteY10" fmla="*/ 12700 h 755650"/>
              <a:gd name="connsiteX0" fmla="*/ 0 w 1670050"/>
              <a:gd name="connsiteY0" fmla="*/ 12700 h 755650"/>
              <a:gd name="connsiteX1" fmla="*/ 38100 w 1670050"/>
              <a:gd name="connsiteY1" fmla="*/ 406400 h 755650"/>
              <a:gd name="connsiteX2" fmla="*/ 127000 w 1670050"/>
              <a:gd name="connsiteY2" fmla="*/ 596900 h 755650"/>
              <a:gd name="connsiteX3" fmla="*/ 247650 w 1670050"/>
              <a:gd name="connsiteY3" fmla="*/ 692150 h 755650"/>
              <a:gd name="connsiteX4" fmla="*/ 539750 w 1670050"/>
              <a:gd name="connsiteY4" fmla="*/ 730250 h 755650"/>
              <a:gd name="connsiteX5" fmla="*/ 914400 w 1670050"/>
              <a:gd name="connsiteY5" fmla="*/ 755650 h 755650"/>
              <a:gd name="connsiteX6" fmla="*/ 1670050 w 1670050"/>
              <a:gd name="connsiteY6" fmla="*/ 749300 h 755650"/>
              <a:gd name="connsiteX7" fmla="*/ 1631950 w 1670050"/>
              <a:gd name="connsiteY7" fmla="*/ 209550 h 755650"/>
              <a:gd name="connsiteX8" fmla="*/ 1314450 w 1670050"/>
              <a:gd name="connsiteY8" fmla="*/ 209550 h 755650"/>
              <a:gd name="connsiteX9" fmla="*/ 685800 w 1670050"/>
              <a:gd name="connsiteY9" fmla="*/ 0 h 755650"/>
              <a:gd name="connsiteX10" fmla="*/ 0 w 1670050"/>
              <a:gd name="connsiteY10" fmla="*/ 12700 h 755650"/>
              <a:gd name="connsiteX0" fmla="*/ 0 w 1670050"/>
              <a:gd name="connsiteY0" fmla="*/ 6350 h 749300"/>
              <a:gd name="connsiteX1" fmla="*/ 38100 w 1670050"/>
              <a:gd name="connsiteY1" fmla="*/ 400050 h 749300"/>
              <a:gd name="connsiteX2" fmla="*/ 127000 w 1670050"/>
              <a:gd name="connsiteY2" fmla="*/ 590550 h 749300"/>
              <a:gd name="connsiteX3" fmla="*/ 247650 w 1670050"/>
              <a:gd name="connsiteY3" fmla="*/ 685800 h 749300"/>
              <a:gd name="connsiteX4" fmla="*/ 539750 w 1670050"/>
              <a:gd name="connsiteY4" fmla="*/ 723900 h 749300"/>
              <a:gd name="connsiteX5" fmla="*/ 914400 w 1670050"/>
              <a:gd name="connsiteY5" fmla="*/ 749300 h 749300"/>
              <a:gd name="connsiteX6" fmla="*/ 1670050 w 1670050"/>
              <a:gd name="connsiteY6" fmla="*/ 742950 h 749300"/>
              <a:gd name="connsiteX7" fmla="*/ 1631950 w 1670050"/>
              <a:gd name="connsiteY7" fmla="*/ 203200 h 749300"/>
              <a:gd name="connsiteX8" fmla="*/ 1314450 w 1670050"/>
              <a:gd name="connsiteY8" fmla="*/ 203200 h 749300"/>
              <a:gd name="connsiteX9" fmla="*/ 1295400 w 1670050"/>
              <a:gd name="connsiteY9" fmla="*/ 0 h 749300"/>
              <a:gd name="connsiteX10" fmla="*/ 0 w 1670050"/>
              <a:gd name="connsiteY10" fmla="*/ 6350 h 749300"/>
              <a:gd name="connsiteX0" fmla="*/ 0 w 1662906"/>
              <a:gd name="connsiteY0" fmla="*/ 0 h 750094"/>
              <a:gd name="connsiteX1" fmla="*/ 30956 w 1662906"/>
              <a:gd name="connsiteY1" fmla="*/ 400844 h 750094"/>
              <a:gd name="connsiteX2" fmla="*/ 119856 w 1662906"/>
              <a:gd name="connsiteY2" fmla="*/ 591344 h 750094"/>
              <a:gd name="connsiteX3" fmla="*/ 240506 w 1662906"/>
              <a:gd name="connsiteY3" fmla="*/ 686594 h 750094"/>
              <a:gd name="connsiteX4" fmla="*/ 532606 w 1662906"/>
              <a:gd name="connsiteY4" fmla="*/ 724694 h 750094"/>
              <a:gd name="connsiteX5" fmla="*/ 907256 w 1662906"/>
              <a:gd name="connsiteY5" fmla="*/ 750094 h 750094"/>
              <a:gd name="connsiteX6" fmla="*/ 1662906 w 1662906"/>
              <a:gd name="connsiteY6" fmla="*/ 743744 h 750094"/>
              <a:gd name="connsiteX7" fmla="*/ 1624806 w 1662906"/>
              <a:gd name="connsiteY7" fmla="*/ 203994 h 750094"/>
              <a:gd name="connsiteX8" fmla="*/ 1307306 w 1662906"/>
              <a:gd name="connsiteY8" fmla="*/ 203994 h 750094"/>
              <a:gd name="connsiteX9" fmla="*/ 1288256 w 1662906"/>
              <a:gd name="connsiteY9" fmla="*/ 794 h 750094"/>
              <a:gd name="connsiteX10" fmla="*/ 0 w 1662906"/>
              <a:gd name="connsiteY10" fmla="*/ 0 h 750094"/>
              <a:gd name="connsiteX0" fmla="*/ 0 w 1662906"/>
              <a:gd name="connsiteY0" fmla="*/ 6350 h 756444"/>
              <a:gd name="connsiteX1" fmla="*/ 30956 w 1662906"/>
              <a:gd name="connsiteY1" fmla="*/ 407194 h 756444"/>
              <a:gd name="connsiteX2" fmla="*/ 119856 w 1662906"/>
              <a:gd name="connsiteY2" fmla="*/ 597694 h 756444"/>
              <a:gd name="connsiteX3" fmla="*/ 240506 w 1662906"/>
              <a:gd name="connsiteY3" fmla="*/ 692944 h 756444"/>
              <a:gd name="connsiteX4" fmla="*/ 532606 w 1662906"/>
              <a:gd name="connsiteY4" fmla="*/ 731044 h 756444"/>
              <a:gd name="connsiteX5" fmla="*/ 907256 w 1662906"/>
              <a:gd name="connsiteY5" fmla="*/ 756444 h 756444"/>
              <a:gd name="connsiteX6" fmla="*/ 1662906 w 1662906"/>
              <a:gd name="connsiteY6" fmla="*/ 750094 h 756444"/>
              <a:gd name="connsiteX7" fmla="*/ 1624806 w 1662906"/>
              <a:gd name="connsiteY7" fmla="*/ 210344 h 756444"/>
              <a:gd name="connsiteX8" fmla="*/ 1307306 w 1662906"/>
              <a:gd name="connsiteY8" fmla="*/ 210344 h 756444"/>
              <a:gd name="connsiteX9" fmla="*/ 1293019 w 1662906"/>
              <a:gd name="connsiteY9" fmla="*/ 0 h 756444"/>
              <a:gd name="connsiteX10" fmla="*/ 0 w 1662906"/>
              <a:gd name="connsiteY10" fmla="*/ 6350 h 756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2906" h="756444">
                <a:moveTo>
                  <a:pt x="0" y="6350"/>
                </a:moveTo>
                <a:lnTo>
                  <a:pt x="30956" y="407194"/>
                </a:lnTo>
                <a:lnTo>
                  <a:pt x="119856" y="597694"/>
                </a:lnTo>
                <a:lnTo>
                  <a:pt x="240506" y="692944"/>
                </a:lnTo>
                <a:lnTo>
                  <a:pt x="532606" y="731044"/>
                </a:lnTo>
                <a:cubicBezTo>
                  <a:pt x="657489" y="739511"/>
                  <a:pt x="718873" y="753269"/>
                  <a:pt x="907256" y="756444"/>
                </a:cubicBezTo>
                <a:lnTo>
                  <a:pt x="1662906" y="750094"/>
                </a:lnTo>
                <a:lnTo>
                  <a:pt x="1624806" y="210344"/>
                </a:lnTo>
                <a:lnTo>
                  <a:pt x="1307306" y="210344"/>
                </a:lnTo>
                <a:lnTo>
                  <a:pt x="1293019" y="0"/>
                </a:lnTo>
                <a:lnTo>
                  <a:pt x="0" y="635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682625" y="781050"/>
            <a:ext cx="771525" cy="819150"/>
          </a:xfrm>
          <a:custGeom>
            <a:avLst/>
            <a:gdLst>
              <a:gd name="connsiteX0" fmla="*/ 739775 w 771525"/>
              <a:gd name="connsiteY0" fmla="*/ 0 h 819150"/>
              <a:gd name="connsiteX1" fmla="*/ 771525 w 771525"/>
              <a:gd name="connsiteY1" fmla="*/ 539750 h 819150"/>
              <a:gd name="connsiteX2" fmla="*/ 742950 w 771525"/>
              <a:gd name="connsiteY2" fmla="*/ 663575 h 819150"/>
              <a:gd name="connsiteX3" fmla="*/ 631825 w 771525"/>
              <a:gd name="connsiteY3" fmla="*/ 765175 h 819150"/>
              <a:gd name="connsiteX4" fmla="*/ 511175 w 771525"/>
              <a:gd name="connsiteY4" fmla="*/ 819150 h 819150"/>
              <a:gd name="connsiteX5" fmla="*/ 57150 w 771525"/>
              <a:gd name="connsiteY5" fmla="*/ 812800 h 819150"/>
              <a:gd name="connsiteX6" fmla="*/ 0 w 771525"/>
              <a:gd name="connsiteY6" fmla="*/ 9525 h 819150"/>
              <a:gd name="connsiteX7" fmla="*/ 739775 w 771525"/>
              <a:gd name="connsiteY7" fmla="*/ 0 h 81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1525" h="819150">
                <a:moveTo>
                  <a:pt x="739775" y="0"/>
                </a:moveTo>
                <a:lnTo>
                  <a:pt x="771525" y="539750"/>
                </a:lnTo>
                <a:lnTo>
                  <a:pt x="742950" y="663575"/>
                </a:lnTo>
                <a:lnTo>
                  <a:pt x="631825" y="765175"/>
                </a:lnTo>
                <a:lnTo>
                  <a:pt x="511175" y="819150"/>
                </a:lnTo>
                <a:lnTo>
                  <a:pt x="57150" y="812800"/>
                </a:lnTo>
                <a:lnTo>
                  <a:pt x="0" y="9525"/>
                </a:lnTo>
                <a:lnTo>
                  <a:pt x="739775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-3175" y="2060575"/>
            <a:ext cx="1317625" cy="1069975"/>
          </a:xfrm>
          <a:custGeom>
            <a:avLst/>
            <a:gdLst>
              <a:gd name="connsiteX0" fmla="*/ 60325 w 1317625"/>
              <a:gd name="connsiteY0" fmla="*/ 0 h 1069975"/>
              <a:gd name="connsiteX1" fmla="*/ 1190625 w 1317625"/>
              <a:gd name="connsiteY1" fmla="*/ 3175 h 1069975"/>
              <a:gd name="connsiteX2" fmla="*/ 1298575 w 1317625"/>
              <a:gd name="connsiteY2" fmla="*/ 88900 h 1069975"/>
              <a:gd name="connsiteX3" fmla="*/ 1317625 w 1317625"/>
              <a:gd name="connsiteY3" fmla="*/ 117475 h 1069975"/>
              <a:gd name="connsiteX4" fmla="*/ 1295400 w 1317625"/>
              <a:gd name="connsiteY4" fmla="*/ 285750 h 1069975"/>
              <a:gd name="connsiteX5" fmla="*/ 1079500 w 1317625"/>
              <a:gd name="connsiteY5" fmla="*/ 688975 h 1069975"/>
              <a:gd name="connsiteX6" fmla="*/ 796925 w 1317625"/>
              <a:gd name="connsiteY6" fmla="*/ 1069975 h 1069975"/>
              <a:gd name="connsiteX7" fmla="*/ 9525 w 1317625"/>
              <a:gd name="connsiteY7" fmla="*/ 463550 h 1069975"/>
              <a:gd name="connsiteX8" fmla="*/ 6350 w 1317625"/>
              <a:gd name="connsiteY8" fmla="*/ 222250 h 1069975"/>
              <a:gd name="connsiteX9" fmla="*/ 0 w 1317625"/>
              <a:gd name="connsiteY9" fmla="*/ 60325 h 1069975"/>
              <a:gd name="connsiteX10" fmla="*/ 60325 w 1317625"/>
              <a:gd name="connsiteY10" fmla="*/ 0 h 1069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17625" h="1069975">
                <a:moveTo>
                  <a:pt x="60325" y="0"/>
                </a:moveTo>
                <a:lnTo>
                  <a:pt x="1190625" y="3175"/>
                </a:lnTo>
                <a:lnTo>
                  <a:pt x="1298575" y="88900"/>
                </a:lnTo>
                <a:cubicBezTo>
                  <a:pt x="1315826" y="113051"/>
                  <a:pt x="1310379" y="102982"/>
                  <a:pt x="1317625" y="117475"/>
                </a:cubicBezTo>
                <a:lnTo>
                  <a:pt x="1295400" y="285750"/>
                </a:lnTo>
                <a:lnTo>
                  <a:pt x="1079500" y="688975"/>
                </a:lnTo>
                <a:lnTo>
                  <a:pt x="796925" y="1069975"/>
                </a:lnTo>
                <a:lnTo>
                  <a:pt x="9525" y="463550"/>
                </a:lnTo>
                <a:cubicBezTo>
                  <a:pt x="8467" y="383117"/>
                  <a:pt x="7408" y="302683"/>
                  <a:pt x="6350" y="222250"/>
                </a:cubicBezTo>
                <a:lnTo>
                  <a:pt x="0" y="60325"/>
                </a:lnTo>
                <a:lnTo>
                  <a:pt x="60325" y="0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8274253">
            <a:off x="380039" y="2985373"/>
            <a:ext cx="11385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641546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163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2787981">
            <a:off x="1823806" y="2389728"/>
            <a:ext cx="12370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Hunts Point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1854200" y="1606550"/>
            <a:ext cx="2190750" cy="1162050"/>
          </a:xfrm>
          <a:custGeom>
            <a:avLst/>
            <a:gdLst>
              <a:gd name="connsiteX0" fmla="*/ 2082800 w 2190750"/>
              <a:gd name="connsiteY0" fmla="*/ 0 h 1162050"/>
              <a:gd name="connsiteX1" fmla="*/ 2184400 w 2190750"/>
              <a:gd name="connsiteY1" fmla="*/ 19050 h 1162050"/>
              <a:gd name="connsiteX2" fmla="*/ 2190750 w 2190750"/>
              <a:gd name="connsiteY2" fmla="*/ 63500 h 1162050"/>
              <a:gd name="connsiteX3" fmla="*/ 2178050 w 2190750"/>
              <a:gd name="connsiteY3" fmla="*/ 127000 h 1162050"/>
              <a:gd name="connsiteX4" fmla="*/ 1168400 w 2190750"/>
              <a:gd name="connsiteY4" fmla="*/ 1155700 h 1162050"/>
              <a:gd name="connsiteX5" fmla="*/ 1047750 w 2190750"/>
              <a:gd name="connsiteY5" fmla="*/ 1162050 h 1162050"/>
              <a:gd name="connsiteX6" fmla="*/ 933450 w 2190750"/>
              <a:gd name="connsiteY6" fmla="*/ 1060450 h 1162050"/>
              <a:gd name="connsiteX7" fmla="*/ 806450 w 2190750"/>
              <a:gd name="connsiteY7" fmla="*/ 920750 h 1162050"/>
              <a:gd name="connsiteX8" fmla="*/ 323850 w 2190750"/>
              <a:gd name="connsiteY8" fmla="*/ 317500 h 1162050"/>
              <a:gd name="connsiteX9" fmla="*/ 19050 w 2190750"/>
              <a:gd name="connsiteY9" fmla="*/ 203200 h 1162050"/>
              <a:gd name="connsiteX10" fmla="*/ 0 w 2190750"/>
              <a:gd name="connsiteY10" fmla="*/ 158750 h 1162050"/>
              <a:gd name="connsiteX11" fmla="*/ 38100 w 2190750"/>
              <a:gd name="connsiteY11" fmla="*/ 133350 h 1162050"/>
              <a:gd name="connsiteX12" fmla="*/ 292100 w 2190750"/>
              <a:gd name="connsiteY12" fmla="*/ 133350 h 1162050"/>
              <a:gd name="connsiteX13" fmla="*/ 787400 w 2190750"/>
              <a:gd name="connsiteY13" fmla="*/ 222250 h 1162050"/>
              <a:gd name="connsiteX14" fmla="*/ 1162050 w 2190750"/>
              <a:gd name="connsiteY14" fmla="*/ 228600 h 1162050"/>
              <a:gd name="connsiteX15" fmla="*/ 1581150 w 2190750"/>
              <a:gd name="connsiteY15" fmla="*/ 228600 h 1162050"/>
              <a:gd name="connsiteX16" fmla="*/ 1739900 w 2190750"/>
              <a:gd name="connsiteY16" fmla="*/ 139700 h 1162050"/>
              <a:gd name="connsiteX17" fmla="*/ 1936750 w 2190750"/>
              <a:gd name="connsiteY17" fmla="*/ 76200 h 1162050"/>
              <a:gd name="connsiteX18" fmla="*/ 2082800 w 2190750"/>
              <a:gd name="connsiteY18" fmla="*/ 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190750" h="1162050">
                <a:moveTo>
                  <a:pt x="2082800" y="0"/>
                </a:moveTo>
                <a:lnTo>
                  <a:pt x="2184400" y="19050"/>
                </a:lnTo>
                <a:lnTo>
                  <a:pt x="2190750" y="63500"/>
                </a:lnTo>
                <a:lnTo>
                  <a:pt x="2178050" y="127000"/>
                </a:lnTo>
                <a:lnTo>
                  <a:pt x="1168400" y="1155700"/>
                </a:lnTo>
                <a:lnTo>
                  <a:pt x="1047750" y="1162050"/>
                </a:lnTo>
                <a:lnTo>
                  <a:pt x="933450" y="1060450"/>
                </a:lnTo>
                <a:lnTo>
                  <a:pt x="806450" y="920750"/>
                </a:lnTo>
                <a:lnTo>
                  <a:pt x="323850" y="317500"/>
                </a:lnTo>
                <a:lnTo>
                  <a:pt x="19050" y="203200"/>
                </a:lnTo>
                <a:lnTo>
                  <a:pt x="0" y="158750"/>
                </a:lnTo>
                <a:lnTo>
                  <a:pt x="38100" y="133350"/>
                </a:lnTo>
                <a:lnTo>
                  <a:pt x="292100" y="133350"/>
                </a:lnTo>
                <a:lnTo>
                  <a:pt x="787400" y="222250"/>
                </a:lnTo>
                <a:lnTo>
                  <a:pt x="1162050" y="228600"/>
                </a:lnTo>
                <a:lnTo>
                  <a:pt x="1581150" y="228600"/>
                </a:lnTo>
                <a:lnTo>
                  <a:pt x="1739900" y="139700"/>
                </a:lnTo>
                <a:lnTo>
                  <a:pt x="1936750" y="76200"/>
                </a:lnTo>
                <a:lnTo>
                  <a:pt x="2082800" y="0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8858212">
            <a:off x="3129584" y="2279007"/>
            <a:ext cx="11092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Bruckner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 rot="5096377">
            <a:off x="3285199" y="1045010"/>
            <a:ext cx="8584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Hoe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2081113" y="1372749"/>
            <a:ext cx="478859" cy="326822"/>
            <a:chOff x="3442786" y="1449152"/>
            <a:chExt cx="478859" cy="326822"/>
          </a:xfrm>
        </p:grpSpPr>
        <p:sp>
          <p:nvSpPr>
            <p:cNvPr id="21" name="TextBox 20"/>
            <p:cNvSpPr txBox="1"/>
            <p:nvPr/>
          </p:nvSpPr>
          <p:spPr>
            <a:xfrm>
              <a:off x="3442786" y="1449152"/>
              <a:ext cx="4788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Bx5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/>
          <p:nvPr/>
        </p:nvSpPr>
        <p:spPr>
          <a:xfrm>
            <a:off x="2894725" y="2369407"/>
            <a:ext cx="137160" cy="1371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6</a:t>
            </a:r>
            <a:endParaRPr lang="en-US" sz="900" b="1" dirty="0"/>
          </a:p>
        </p:txBody>
      </p:sp>
      <p:sp>
        <p:nvSpPr>
          <p:cNvPr id="25" name="Oval 24"/>
          <p:cNvSpPr/>
          <p:nvPr/>
        </p:nvSpPr>
        <p:spPr>
          <a:xfrm>
            <a:off x="3432662" y="1973076"/>
            <a:ext cx="137160" cy="1371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6</a:t>
            </a:r>
            <a:endParaRPr lang="en-US" sz="900" b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1143001" y="2124258"/>
            <a:ext cx="557744" cy="326822"/>
            <a:chOff x="3363902" y="1449152"/>
            <a:chExt cx="557744" cy="326822"/>
          </a:xfrm>
        </p:grpSpPr>
        <p:sp>
          <p:nvSpPr>
            <p:cNvPr id="27" name="TextBox 26"/>
            <p:cNvSpPr txBox="1"/>
            <p:nvPr/>
          </p:nvSpPr>
          <p:spPr>
            <a:xfrm>
              <a:off x="3363902" y="1449152"/>
              <a:ext cx="557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Bx19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333059" y="1928240"/>
            <a:ext cx="504698" cy="246221"/>
            <a:chOff x="2268791" y="1770074"/>
            <a:chExt cx="504698" cy="246221"/>
          </a:xfrm>
        </p:grpSpPr>
        <p:sp>
          <p:nvSpPr>
            <p:cNvPr id="31" name="TextBox 30"/>
            <p:cNvSpPr txBox="1"/>
            <p:nvPr/>
          </p:nvSpPr>
          <p:spPr>
            <a:xfrm>
              <a:off x="2347731" y="1770074"/>
              <a:ext cx="42575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Bx6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268791" y="1857272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>
              <a:off x="2346017" y="1899234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746971" y="2202871"/>
            <a:ext cx="420089" cy="326822"/>
            <a:chOff x="3494236" y="1449152"/>
            <a:chExt cx="420089" cy="326822"/>
          </a:xfrm>
        </p:grpSpPr>
        <p:sp>
          <p:nvSpPr>
            <p:cNvPr id="35" name="TextBox 34"/>
            <p:cNvSpPr txBox="1"/>
            <p:nvPr/>
          </p:nvSpPr>
          <p:spPr>
            <a:xfrm>
              <a:off x="3494236" y="1449152"/>
              <a:ext cx="4200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Bx5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Connector 36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253740" y="2749150"/>
            <a:ext cx="420089" cy="326822"/>
            <a:chOff x="3494236" y="1449152"/>
            <a:chExt cx="420089" cy="326822"/>
          </a:xfrm>
        </p:grpSpPr>
        <p:sp>
          <p:nvSpPr>
            <p:cNvPr id="39" name="TextBox 38"/>
            <p:cNvSpPr txBox="1"/>
            <p:nvPr/>
          </p:nvSpPr>
          <p:spPr>
            <a:xfrm>
              <a:off x="3494236" y="1449152"/>
              <a:ext cx="42008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Bx6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693506" y="2205996"/>
            <a:ext cx="557744" cy="326822"/>
            <a:chOff x="3363902" y="1449152"/>
            <a:chExt cx="557744" cy="326822"/>
          </a:xfrm>
        </p:grpSpPr>
        <p:sp>
          <p:nvSpPr>
            <p:cNvPr id="43" name="TextBox 42"/>
            <p:cNvSpPr txBox="1"/>
            <p:nvPr/>
          </p:nvSpPr>
          <p:spPr>
            <a:xfrm>
              <a:off x="3363902" y="1449152"/>
              <a:ext cx="5577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Bx19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Oval 4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/>
          <p:cNvSpPr txBox="1"/>
          <p:nvPr/>
        </p:nvSpPr>
        <p:spPr>
          <a:xfrm>
            <a:off x="-598" y="6143360"/>
            <a:ext cx="303248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 smtClean="0">
                <a:solidFill>
                  <a:schemeClr val="bg1"/>
                </a:solidFill>
              </a:rPr>
              <a:t>Monsignor </a:t>
            </a:r>
            <a:r>
              <a:rPr lang="it-IT" sz="1000" b="1" dirty="0">
                <a:solidFill>
                  <a:schemeClr val="bg1"/>
                </a:solidFill>
              </a:rPr>
              <a:t>Del Valle Square / Crames </a:t>
            </a:r>
            <a:r>
              <a:rPr lang="it-IT" sz="1000" b="1" dirty="0" smtClean="0">
                <a:solidFill>
                  <a:schemeClr val="bg1"/>
                </a:solidFill>
              </a:rPr>
              <a:t>Square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428413" y="930549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2623" y="998216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7194" y="2340357"/>
            <a:ext cx="76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655173" y="1832732"/>
            <a:ext cx="8523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Monsignor Del Valle Square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559972" y="5206780"/>
            <a:ext cx="99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Underutilized Plaza Space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226126" y="6386554"/>
            <a:ext cx="3279774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DOT Conceptual Design for Del Valle Plaza (2015)*</a:t>
            </a:r>
            <a:endParaRPr lang="en-US" sz="100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1605326" y="2838073"/>
            <a:ext cx="993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New Shopping Mall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Southern Blvd </a:t>
            </a:r>
            <a:r>
              <a:rPr lang="en-US" dirty="0" smtClean="0"/>
              <a:t>BID</a:t>
            </a:r>
          </a:p>
          <a:p>
            <a:pPr lvl="1"/>
            <a:r>
              <a:rPr lang="en-US" dirty="0" smtClean="0"/>
              <a:t>Currently maintained by </a:t>
            </a:r>
            <a:r>
              <a:rPr lang="en-US" dirty="0" err="1" smtClean="0"/>
              <a:t>DPR</a:t>
            </a:r>
            <a:endParaRPr lang="en-US" dirty="0"/>
          </a:p>
          <a:p>
            <a:pPr lvl="1"/>
            <a:r>
              <a:rPr lang="en-US" dirty="0" smtClean="0"/>
              <a:t>Transit hub</a:t>
            </a:r>
          </a:p>
          <a:p>
            <a:pPr lvl="2"/>
            <a:r>
              <a:rPr lang="en-US" dirty="0" smtClean="0"/>
              <a:t>Subway </a:t>
            </a:r>
            <a:r>
              <a:rPr lang="en-US" dirty="0"/>
              <a:t>station with elevator (local and express 6 </a:t>
            </a:r>
            <a:r>
              <a:rPr lang="en-US" dirty="0" smtClean="0"/>
              <a:t>train)</a:t>
            </a:r>
            <a:endParaRPr lang="en-US" dirty="0"/>
          </a:p>
          <a:p>
            <a:pPr lvl="2"/>
            <a:r>
              <a:rPr lang="en-US" dirty="0"/>
              <a:t>Bus stops (Bx5,Bx6 and Bx19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New shopping mall around the plaza</a:t>
            </a:r>
            <a:endParaRPr lang="en-US" dirty="0"/>
          </a:p>
          <a:p>
            <a:pPr lvl="1"/>
            <a:r>
              <a:rPr lang="en-US" dirty="0"/>
              <a:t>New DOT project: Del Valle Square/</a:t>
            </a:r>
            <a:r>
              <a:rPr lang="en-US" dirty="0" err="1"/>
              <a:t>Crames</a:t>
            </a:r>
            <a:r>
              <a:rPr lang="en-US" dirty="0"/>
              <a:t> Square Traffic, Safety &amp; Plaza Improvements (P-102DELV)</a:t>
            </a:r>
          </a:p>
          <a:p>
            <a:pPr lvl="2"/>
            <a:r>
              <a:rPr lang="en-US" dirty="0"/>
              <a:t>Funded; $13,927,000; FY18</a:t>
            </a:r>
          </a:p>
          <a:p>
            <a:pPr lvl="2"/>
            <a:r>
              <a:rPr lang="en-US" dirty="0"/>
              <a:t>The project will reconfigure the roadway at Bruckner Boulevard, Hunts Point Avenue and East 163rd to create a new public plaza and enhance pedestrian safety.</a:t>
            </a:r>
          </a:p>
          <a:p>
            <a:r>
              <a:rPr lang="en-US" b="1" dirty="0" smtClean="0"/>
              <a:t>Issues</a:t>
            </a:r>
            <a:endParaRPr lang="en-US" b="1" dirty="0"/>
          </a:p>
          <a:p>
            <a:pPr lvl="1"/>
            <a:r>
              <a:rPr lang="en-US" dirty="0"/>
              <a:t>Underutilized </a:t>
            </a:r>
            <a:endParaRPr lang="en-US" dirty="0" smtClean="0"/>
          </a:p>
          <a:p>
            <a:pPr marL="173038" lvl="1" indent="0">
              <a:buNone/>
            </a:pPr>
            <a:r>
              <a:rPr lang="en-US" dirty="0"/>
              <a:t> </a:t>
            </a:r>
            <a:r>
              <a:rPr lang="en-US" dirty="0" smtClean="0"/>
              <a:t>  plaza space</a:t>
            </a:r>
            <a:endParaRPr lang="en-US" dirty="0"/>
          </a:p>
          <a:p>
            <a:r>
              <a:rPr lang="en-US" b="1" dirty="0" smtClean="0"/>
              <a:t>Opportunities</a:t>
            </a:r>
            <a:endParaRPr lang="en-US" b="1" dirty="0"/>
          </a:p>
          <a:p>
            <a:pPr lvl="1"/>
            <a:r>
              <a:rPr lang="en-US" dirty="0"/>
              <a:t>Trees</a:t>
            </a:r>
          </a:p>
          <a:p>
            <a:pPr lvl="1"/>
            <a:r>
              <a:rPr lang="en-US" dirty="0"/>
              <a:t>Street </a:t>
            </a:r>
            <a:r>
              <a:rPr lang="en-US" dirty="0" smtClean="0"/>
              <a:t>furniture</a:t>
            </a:r>
          </a:p>
          <a:p>
            <a:pPr lvl="1"/>
            <a:r>
              <a:rPr lang="en-US" dirty="0" smtClean="0"/>
              <a:t>Maintained by BID</a:t>
            </a:r>
          </a:p>
        </p:txBody>
      </p:sp>
    </p:spTree>
    <p:extLst>
      <p:ext uri="{BB962C8B-B14F-4D97-AF65-F5344CB8AC3E}">
        <p14:creationId xmlns:p14="http://schemas.microsoft.com/office/powerpoint/2010/main" val="913690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14378" y="3644824"/>
            <a:ext cx="4921223" cy="274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Pedestrian Realm – Horseshoe </a:t>
            </a:r>
            <a:r>
              <a:rPr lang="en-US" dirty="0"/>
              <a:t>Park </a:t>
            </a:r>
            <a:r>
              <a:rPr lang="en-US" dirty="0" smtClean="0"/>
              <a:t>Triangle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 dirty="0"/>
              <a:t>*</a:t>
            </a:r>
            <a:r>
              <a:rPr lang="en-US" b="1" dirty="0" smtClean="0"/>
              <a:t>Source: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www.pbs.org/newshour/updates/urban-designers-transformed-these-five-plazas-into-pedestrian-paradise/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774"/>
            <a:ext cx="4572000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88847"/>
            <a:ext cx="5943600" cy="2743200"/>
          </a:xfrm>
          <a:prstGeom prst="rect">
            <a:avLst/>
          </a:prstGeom>
        </p:spPr>
      </p:pic>
      <p:sp>
        <p:nvSpPr>
          <p:cNvPr id="11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94278"/>
            <a:ext cx="6248400" cy="6063722"/>
          </a:xfrm>
        </p:spPr>
        <p:txBody>
          <a:bodyPr lIns="182880" tIns="0" rIns="182880" bIns="0">
            <a:noAutofit/>
          </a:bodyPr>
          <a:lstStyle/>
          <a:p>
            <a:r>
              <a:rPr lang="en-US" b="1" dirty="0" smtClean="0"/>
              <a:t>Background</a:t>
            </a:r>
            <a:endParaRPr lang="en-US" b="1" dirty="0"/>
          </a:p>
          <a:p>
            <a:pPr lvl="1"/>
            <a:r>
              <a:rPr lang="en-US" dirty="0" smtClean="0"/>
              <a:t>Horseshoe Park with step street</a:t>
            </a:r>
          </a:p>
          <a:p>
            <a:pPr lvl="1"/>
            <a:r>
              <a:rPr lang="en-US" dirty="0" smtClean="0"/>
              <a:t>Schools around the park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Issues</a:t>
            </a:r>
          </a:p>
          <a:p>
            <a:pPr lvl="1"/>
            <a:r>
              <a:rPr lang="en-US" dirty="0" smtClean="0"/>
              <a:t>Large empty striped space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Opportunities</a:t>
            </a:r>
            <a:endParaRPr lang="en-US" b="1" dirty="0"/>
          </a:p>
          <a:p>
            <a:pPr lvl="1"/>
            <a:r>
              <a:rPr lang="en-US" dirty="0" smtClean="0"/>
              <a:t>School maintained public art or murals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632200" y="1928178"/>
            <a:ext cx="25587" cy="17798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128969" y="2736231"/>
            <a:ext cx="98414" cy="14897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07052" y="2628900"/>
            <a:ext cx="871124" cy="0"/>
          </a:xfrm>
          <a:prstGeom prst="straightConnector1">
            <a:avLst/>
          </a:prstGeom>
          <a:ln w="19050">
            <a:solidFill>
              <a:srgbClr val="FFFF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75114" y="1768429"/>
            <a:ext cx="863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Horseshoe Park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66940" y="2385391"/>
            <a:ext cx="9143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Step Street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" y="6146753"/>
            <a:ext cx="2819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Rogers Pl @ 165 St (Facing West)</a:t>
            </a:r>
            <a:endParaRPr 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637312" y="5295336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Step Street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54503" y="4982538"/>
            <a:ext cx="1306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Playground</a:t>
            </a:r>
            <a:endParaRPr lang="en-US" sz="1000" b="1" dirty="0">
              <a:solidFill>
                <a:srgbClr val="FFFF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765275" y="2208593"/>
            <a:ext cx="611951" cy="400110"/>
            <a:chOff x="1690328" y="4099595"/>
            <a:chExt cx="611951" cy="400110"/>
          </a:xfrm>
        </p:grpSpPr>
        <p:sp>
          <p:nvSpPr>
            <p:cNvPr id="22" name="TextBox 21"/>
            <p:cNvSpPr txBox="1"/>
            <p:nvPr/>
          </p:nvSpPr>
          <p:spPr>
            <a:xfrm>
              <a:off x="1714432" y="4099595"/>
              <a:ext cx="5878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Stop Sign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/>
            <p:cNvCxnSpPr/>
            <p:nvPr/>
          </p:nvCxnSpPr>
          <p:spPr>
            <a:xfrm flipH="1">
              <a:off x="1770928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364707" y="2285999"/>
            <a:ext cx="783431" cy="328613"/>
            <a:chOff x="3364707" y="2285999"/>
            <a:chExt cx="783431" cy="328613"/>
          </a:xfrm>
        </p:grpSpPr>
        <p:sp>
          <p:nvSpPr>
            <p:cNvPr id="26" name="Freeform 25"/>
            <p:cNvSpPr/>
            <p:nvPr/>
          </p:nvSpPr>
          <p:spPr>
            <a:xfrm>
              <a:off x="3364707" y="2285999"/>
              <a:ext cx="783431" cy="328613"/>
            </a:xfrm>
            <a:custGeom>
              <a:avLst/>
              <a:gdLst>
                <a:gd name="connsiteX0" fmla="*/ 104775 w 800100"/>
                <a:gd name="connsiteY0" fmla="*/ 300037 h 311944"/>
                <a:gd name="connsiteX1" fmla="*/ 800100 w 800100"/>
                <a:gd name="connsiteY1" fmla="*/ 311944 h 311944"/>
                <a:gd name="connsiteX2" fmla="*/ 509587 w 800100"/>
                <a:gd name="connsiteY2" fmla="*/ 240506 h 311944"/>
                <a:gd name="connsiteX3" fmla="*/ 366712 w 800100"/>
                <a:gd name="connsiteY3" fmla="*/ 140494 h 311944"/>
                <a:gd name="connsiteX4" fmla="*/ 235743 w 800100"/>
                <a:gd name="connsiteY4" fmla="*/ 0 h 311944"/>
                <a:gd name="connsiteX5" fmla="*/ 135731 w 800100"/>
                <a:gd name="connsiteY5" fmla="*/ 173831 h 311944"/>
                <a:gd name="connsiteX6" fmla="*/ 0 w 800100"/>
                <a:gd name="connsiteY6" fmla="*/ 257175 h 311944"/>
                <a:gd name="connsiteX7" fmla="*/ 104775 w 800100"/>
                <a:gd name="connsiteY7" fmla="*/ 300037 h 311944"/>
                <a:gd name="connsiteX0" fmla="*/ 104775 w 800100"/>
                <a:gd name="connsiteY0" fmla="*/ 300037 h 311944"/>
                <a:gd name="connsiteX1" fmla="*/ 800100 w 800100"/>
                <a:gd name="connsiteY1" fmla="*/ 311944 h 311944"/>
                <a:gd name="connsiteX2" fmla="*/ 509587 w 800100"/>
                <a:gd name="connsiteY2" fmla="*/ 240506 h 311944"/>
                <a:gd name="connsiteX3" fmla="*/ 366712 w 800100"/>
                <a:gd name="connsiteY3" fmla="*/ 140494 h 311944"/>
                <a:gd name="connsiteX4" fmla="*/ 235743 w 800100"/>
                <a:gd name="connsiteY4" fmla="*/ 0 h 311944"/>
                <a:gd name="connsiteX5" fmla="*/ 142875 w 800100"/>
                <a:gd name="connsiteY5" fmla="*/ 140493 h 311944"/>
                <a:gd name="connsiteX6" fmla="*/ 0 w 800100"/>
                <a:gd name="connsiteY6" fmla="*/ 257175 h 311944"/>
                <a:gd name="connsiteX7" fmla="*/ 104775 w 800100"/>
                <a:gd name="connsiteY7" fmla="*/ 300037 h 311944"/>
                <a:gd name="connsiteX0" fmla="*/ 92869 w 788194"/>
                <a:gd name="connsiteY0" fmla="*/ 300037 h 311944"/>
                <a:gd name="connsiteX1" fmla="*/ 788194 w 788194"/>
                <a:gd name="connsiteY1" fmla="*/ 311944 h 311944"/>
                <a:gd name="connsiteX2" fmla="*/ 497681 w 788194"/>
                <a:gd name="connsiteY2" fmla="*/ 240506 h 311944"/>
                <a:gd name="connsiteX3" fmla="*/ 354806 w 788194"/>
                <a:gd name="connsiteY3" fmla="*/ 140494 h 311944"/>
                <a:gd name="connsiteX4" fmla="*/ 223837 w 788194"/>
                <a:gd name="connsiteY4" fmla="*/ 0 h 311944"/>
                <a:gd name="connsiteX5" fmla="*/ 130969 w 788194"/>
                <a:gd name="connsiteY5" fmla="*/ 140493 h 311944"/>
                <a:gd name="connsiteX6" fmla="*/ 0 w 788194"/>
                <a:gd name="connsiteY6" fmla="*/ 261937 h 311944"/>
                <a:gd name="connsiteX7" fmla="*/ 92869 w 788194"/>
                <a:gd name="connsiteY7" fmla="*/ 300037 h 311944"/>
                <a:gd name="connsiteX0" fmla="*/ 92869 w 788194"/>
                <a:gd name="connsiteY0" fmla="*/ 300037 h 311944"/>
                <a:gd name="connsiteX1" fmla="*/ 788194 w 788194"/>
                <a:gd name="connsiteY1" fmla="*/ 311944 h 311944"/>
                <a:gd name="connsiteX2" fmla="*/ 497681 w 788194"/>
                <a:gd name="connsiteY2" fmla="*/ 240506 h 311944"/>
                <a:gd name="connsiteX3" fmla="*/ 354806 w 788194"/>
                <a:gd name="connsiteY3" fmla="*/ 140494 h 311944"/>
                <a:gd name="connsiteX4" fmla="*/ 223837 w 788194"/>
                <a:gd name="connsiteY4" fmla="*/ 0 h 311944"/>
                <a:gd name="connsiteX5" fmla="*/ 119063 w 788194"/>
                <a:gd name="connsiteY5" fmla="*/ 133349 h 311944"/>
                <a:gd name="connsiteX6" fmla="*/ 0 w 788194"/>
                <a:gd name="connsiteY6" fmla="*/ 261937 h 311944"/>
                <a:gd name="connsiteX7" fmla="*/ 92869 w 788194"/>
                <a:gd name="connsiteY7" fmla="*/ 300037 h 311944"/>
                <a:gd name="connsiteX0" fmla="*/ 92869 w 788194"/>
                <a:gd name="connsiteY0" fmla="*/ 300037 h 311944"/>
                <a:gd name="connsiteX1" fmla="*/ 788194 w 788194"/>
                <a:gd name="connsiteY1" fmla="*/ 311944 h 311944"/>
                <a:gd name="connsiteX2" fmla="*/ 497681 w 788194"/>
                <a:gd name="connsiteY2" fmla="*/ 240506 h 311944"/>
                <a:gd name="connsiteX3" fmla="*/ 354806 w 788194"/>
                <a:gd name="connsiteY3" fmla="*/ 140494 h 311944"/>
                <a:gd name="connsiteX4" fmla="*/ 223837 w 788194"/>
                <a:gd name="connsiteY4" fmla="*/ 0 h 311944"/>
                <a:gd name="connsiteX5" fmla="*/ 126207 w 788194"/>
                <a:gd name="connsiteY5" fmla="*/ 138111 h 311944"/>
                <a:gd name="connsiteX6" fmla="*/ 0 w 788194"/>
                <a:gd name="connsiteY6" fmla="*/ 261937 h 311944"/>
                <a:gd name="connsiteX7" fmla="*/ 92869 w 788194"/>
                <a:gd name="connsiteY7" fmla="*/ 300037 h 311944"/>
                <a:gd name="connsiteX0" fmla="*/ 88106 w 783431"/>
                <a:gd name="connsiteY0" fmla="*/ 300037 h 311944"/>
                <a:gd name="connsiteX1" fmla="*/ 783431 w 783431"/>
                <a:gd name="connsiteY1" fmla="*/ 311944 h 311944"/>
                <a:gd name="connsiteX2" fmla="*/ 492918 w 783431"/>
                <a:gd name="connsiteY2" fmla="*/ 240506 h 311944"/>
                <a:gd name="connsiteX3" fmla="*/ 350043 w 783431"/>
                <a:gd name="connsiteY3" fmla="*/ 140494 h 311944"/>
                <a:gd name="connsiteX4" fmla="*/ 219074 w 783431"/>
                <a:gd name="connsiteY4" fmla="*/ 0 h 311944"/>
                <a:gd name="connsiteX5" fmla="*/ 121444 w 783431"/>
                <a:gd name="connsiteY5" fmla="*/ 138111 h 311944"/>
                <a:gd name="connsiteX6" fmla="*/ 0 w 783431"/>
                <a:gd name="connsiteY6" fmla="*/ 261937 h 311944"/>
                <a:gd name="connsiteX7" fmla="*/ 88106 w 783431"/>
                <a:gd name="connsiteY7" fmla="*/ 300037 h 311944"/>
                <a:gd name="connsiteX0" fmla="*/ 88106 w 783431"/>
                <a:gd name="connsiteY0" fmla="*/ 316706 h 328613"/>
                <a:gd name="connsiteX1" fmla="*/ 783431 w 783431"/>
                <a:gd name="connsiteY1" fmla="*/ 328613 h 328613"/>
                <a:gd name="connsiteX2" fmla="*/ 492918 w 783431"/>
                <a:gd name="connsiteY2" fmla="*/ 257175 h 328613"/>
                <a:gd name="connsiteX3" fmla="*/ 350043 w 783431"/>
                <a:gd name="connsiteY3" fmla="*/ 157163 h 328613"/>
                <a:gd name="connsiteX4" fmla="*/ 211930 w 783431"/>
                <a:gd name="connsiteY4" fmla="*/ 0 h 328613"/>
                <a:gd name="connsiteX5" fmla="*/ 121444 w 783431"/>
                <a:gd name="connsiteY5" fmla="*/ 154780 h 328613"/>
                <a:gd name="connsiteX6" fmla="*/ 0 w 783431"/>
                <a:gd name="connsiteY6" fmla="*/ 278606 h 328613"/>
                <a:gd name="connsiteX7" fmla="*/ 88106 w 783431"/>
                <a:gd name="connsiteY7" fmla="*/ 316706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3431" h="328613">
                  <a:moveTo>
                    <a:pt x="88106" y="316706"/>
                  </a:moveTo>
                  <a:lnTo>
                    <a:pt x="783431" y="328613"/>
                  </a:lnTo>
                  <a:lnTo>
                    <a:pt x="492918" y="257175"/>
                  </a:lnTo>
                  <a:lnTo>
                    <a:pt x="350043" y="157163"/>
                  </a:lnTo>
                  <a:lnTo>
                    <a:pt x="211930" y="0"/>
                  </a:lnTo>
                  <a:lnTo>
                    <a:pt x="121444" y="154780"/>
                  </a:lnTo>
                  <a:lnTo>
                    <a:pt x="0" y="278606"/>
                  </a:lnTo>
                  <a:lnTo>
                    <a:pt x="88106" y="316706"/>
                  </a:lnTo>
                  <a:close/>
                </a:path>
              </a:pathLst>
            </a:custGeom>
            <a:noFill/>
            <a:ln w="190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/>
            <p:cNvCxnSpPr>
              <a:stCxn id="26" idx="0"/>
            </p:cNvCxnSpPr>
            <p:nvPr/>
          </p:nvCxnSpPr>
          <p:spPr>
            <a:xfrm flipV="1">
              <a:off x="3452813" y="2465558"/>
              <a:ext cx="128241" cy="13714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3581054" y="2490653"/>
              <a:ext cx="104775" cy="112054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3700432" y="2516846"/>
              <a:ext cx="79806" cy="8535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828585" y="2543513"/>
              <a:ext cx="63536" cy="6795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3947485" y="2569707"/>
              <a:ext cx="39045" cy="4175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575491" y="2366108"/>
              <a:ext cx="68436" cy="10353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V="1">
              <a:off x="3682319" y="2432612"/>
              <a:ext cx="41469" cy="62736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3777484" y="2494887"/>
              <a:ext cx="17357" cy="2625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Arrow Connector 34"/>
          <p:cNvCxnSpPr/>
          <p:nvPr/>
        </p:nvCxnSpPr>
        <p:spPr>
          <a:xfrm flipH="1">
            <a:off x="4255271" y="2674293"/>
            <a:ext cx="20051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H="1">
            <a:off x="4255270" y="2572081"/>
            <a:ext cx="200513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 rot="17844879">
            <a:off x="2498175" y="3096145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Rogers Pl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803883" y="2454377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165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4946678">
            <a:off x="3851085" y="1121591"/>
            <a:ext cx="102397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 smtClean="0">
                <a:solidFill>
                  <a:schemeClr val="bg1"/>
                </a:solidFill>
              </a:rPr>
              <a:t>Intervale</a:t>
            </a:r>
            <a:r>
              <a:rPr lang="en-US" sz="1000" b="1" dirty="0" smtClean="0">
                <a:solidFill>
                  <a:schemeClr val="bg1"/>
                </a:solidFill>
              </a:rPr>
              <a:t>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575839" y="5514969"/>
            <a:ext cx="863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Benches</a:t>
            </a:r>
            <a:endParaRPr lang="en-US" sz="1000" b="1" dirty="0">
              <a:solidFill>
                <a:srgbClr val="FFFF00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423024" y="2592281"/>
            <a:ext cx="655026" cy="400110"/>
            <a:chOff x="1690328" y="4178871"/>
            <a:chExt cx="655026" cy="400110"/>
          </a:xfrm>
        </p:grpSpPr>
        <p:sp>
          <p:nvSpPr>
            <p:cNvPr id="42" name="TextBox 41"/>
            <p:cNvSpPr txBox="1"/>
            <p:nvPr/>
          </p:nvSpPr>
          <p:spPr>
            <a:xfrm>
              <a:off x="1700743" y="4178871"/>
              <a:ext cx="6446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Stop Sign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H="1">
              <a:off x="1770928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 rot="17567881">
            <a:off x="2448913" y="890157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Hall Pl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041535" y="5819665"/>
            <a:ext cx="1160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Large Empty Striped Space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29120" y="3212065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School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324132" y="3324927"/>
            <a:ext cx="8632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School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714379" y="6145880"/>
            <a:ext cx="43534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David Ellis’s Mural </a:t>
            </a:r>
            <a:r>
              <a:rPr lang="en-US" sz="1000" b="1" dirty="0">
                <a:solidFill>
                  <a:schemeClr val="bg1"/>
                </a:solidFill>
              </a:rPr>
              <a:t>in Pearl Street Triangle in </a:t>
            </a:r>
            <a:r>
              <a:rPr lang="en-US" sz="1000" b="1" dirty="0" smtClean="0">
                <a:solidFill>
                  <a:schemeClr val="bg1"/>
                </a:solidFill>
              </a:rPr>
              <a:t>Brooklyn*</a:t>
            </a:r>
            <a:endParaRPr 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70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</a:t>
            </a:r>
            <a:r>
              <a:rPr lang="en-US" dirty="0" smtClean="0"/>
              <a:t>Ave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 smtClean="0"/>
              <a:t>*KSI </a:t>
            </a:r>
            <a:r>
              <a:rPr lang="en-US" sz="900" dirty="0"/>
              <a:t>= </a:t>
            </a:r>
            <a:r>
              <a:rPr lang="en-US" sz="900" dirty="0" smtClean="0"/>
              <a:t>Number of Killed </a:t>
            </a:r>
            <a:r>
              <a:rPr lang="en-US" sz="900" dirty="0"/>
              <a:t>or Severely </a:t>
            </a:r>
            <a:r>
              <a:rPr lang="en-US" sz="900" dirty="0" smtClean="0"/>
              <a:t>Injured persons in crashes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 smtClean="0"/>
              <a:t>**DOT </a:t>
            </a:r>
            <a:r>
              <a:rPr lang="en-US" sz="900" dirty="0"/>
              <a:t>uses pedestrian KSI to identify Vision Zero Priority Intersections, Corridors and </a:t>
            </a:r>
            <a:r>
              <a:rPr lang="en-US" sz="900" dirty="0" smtClean="0"/>
              <a:t>Areas</a:t>
            </a:r>
            <a:endParaRPr lang="en-US" sz="9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679" y="552563"/>
            <a:ext cx="4597763" cy="595148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75320" y="548200"/>
            <a:ext cx="204345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Crash 2010-2014</a:t>
            </a:r>
            <a:endParaRPr lang="en-US" sz="1600" b="1" dirty="0"/>
          </a:p>
        </p:txBody>
      </p:sp>
      <p:sp>
        <p:nvSpPr>
          <p:cNvPr id="2" name="Rectangle 1"/>
          <p:cNvSpPr/>
          <p:nvPr/>
        </p:nvSpPr>
        <p:spPr>
          <a:xfrm rot="19552210">
            <a:off x="3298542" y="5265738"/>
            <a:ext cx="3127914" cy="228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9516021">
            <a:off x="4134167" y="5064563"/>
            <a:ext cx="1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Westchester Ave</a:t>
            </a:r>
            <a:endParaRPr lang="en-US" sz="1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20" y="553456"/>
            <a:ext cx="4602480" cy="594969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589519" y="544047"/>
            <a:ext cx="1797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KSI* 2010-2014</a:t>
            </a:r>
            <a:endParaRPr lang="en-US" sz="1600" b="1" dirty="0"/>
          </a:p>
        </p:txBody>
      </p:sp>
      <p:sp>
        <p:nvSpPr>
          <p:cNvPr id="14" name="Rectangle 13"/>
          <p:cNvSpPr/>
          <p:nvPr/>
        </p:nvSpPr>
        <p:spPr>
          <a:xfrm rot="19552210">
            <a:off x="8024369" y="5265737"/>
            <a:ext cx="3127914" cy="2286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9516021">
            <a:off x="8878250" y="5064564"/>
            <a:ext cx="12042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Westchester Ave</a:t>
            </a:r>
            <a:endParaRPr lang="en-US" sz="1000" b="1" dirty="0"/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642490"/>
              </p:ext>
            </p:extLst>
          </p:nvPr>
        </p:nvGraphicFramePr>
        <p:xfrm>
          <a:off x="1" y="3850095"/>
          <a:ext cx="2763601" cy="26517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7308"/>
                <a:gridCol w="1416293"/>
              </a:tblGrid>
              <a:tr h="122421"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Westchester Ave</a:t>
                      </a:r>
                    </a:p>
                    <a:p>
                      <a:pPr algn="ctr"/>
                      <a:r>
                        <a:rPr lang="en-US" sz="1200" b="1" dirty="0" smtClean="0"/>
                        <a:t>(163 St to Whitlock Ave)</a:t>
                      </a:r>
                      <a:endParaRPr lang="en-US" sz="1200" b="1" dirty="0"/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 b="1" dirty="0"/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</a:tr>
              <a:tr h="1224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Crashes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2010-2014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</a:tr>
              <a:tr h="1224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Total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290</a:t>
                      </a:r>
                      <a:endParaRPr lang="en-US" sz="1200" b="0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Pedestrian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81</a:t>
                      </a:r>
                      <a:endParaRPr lang="en-US" sz="1200" b="0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Bicycle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20</a:t>
                      </a:r>
                      <a:endParaRPr lang="en-US" sz="1200" b="0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err="1" smtClean="0">
                          <a:solidFill>
                            <a:schemeClr val="bg1"/>
                          </a:solidFill>
                        </a:rPr>
                        <a:t>KSI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*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</a:rPr>
                        <a:t>2010-2014</a:t>
                      </a:r>
                      <a:endParaRPr lang="en-US" sz="12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DFB347"/>
                    </a:solidFill>
                  </a:tcPr>
                </a:tc>
              </a:tr>
              <a:tr h="1224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19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Pedestrian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b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endParaRPr lang="en-US" sz="12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Bicycle</a:t>
                      </a:r>
                      <a:endParaRPr lang="en-US" sz="12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smtClean="0"/>
                        <a:t>4</a:t>
                      </a:r>
                      <a:endParaRPr lang="en-US" sz="1200" b="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9779763" y="570698"/>
            <a:ext cx="33068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**</a:t>
            </a:r>
            <a:endParaRPr lang="en-US" sz="800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0" y="556740"/>
            <a:ext cx="2875319" cy="2685717"/>
          </a:xfrm>
        </p:spPr>
        <p:txBody>
          <a:bodyPr lIns="182880" tIns="182880" rIns="182880" bIns="182880">
            <a:noAutofit/>
          </a:bodyPr>
          <a:lstStyle/>
          <a:p>
            <a:r>
              <a:rPr lang="en-US" sz="1600" dirty="0" smtClean="0"/>
              <a:t>Under the el from 163 St to Southern Blvd</a:t>
            </a:r>
          </a:p>
          <a:p>
            <a:r>
              <a:rPr lang="en-US" sz="1600" dirty="0" smtClean="0"/>
              <a:t>70 ft. wide street without el from Southern Blvd to Whitlock Ave</a:t>
            </a:r>
          </a:p>
          <a:p>
            <a:r>
              <a:rPr lang="en-US" sz="1600" dirty="0" smtClean="0"/>
              <a:t>High crashes along Westchester Ave</a:t>
            </a:r>
          </a:p>
          <a:p>
            <a:r>
              <a:rPr lang="en-US" sz="1600" dirty="0" smtClean="0"/>
              <a:t>High pedestrian crashes at the intersection of Westchester Ave and Southern Blvd</a:t>
            </a:r>
          </a:p>
        </p:txBody>
      </p:sp>
    </p:spTree>
    <p:extLst>
      <p:ext uri="{BB962C8B-B14F-4D97-AF65-F5344CB8AC3E}">
        <p14:creationId xmlns:p14="http://schemas.microsoft.com/office/powerpoint/2010/main" val="438054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Westchester Ave – 163 St / Rev James A Polite Ave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611"/>
            <a:ext cx="5943600" cy="2743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4823"/>
            <a:ext cx="5943600" cy="2743200"/>
          </a:xfrm>
          <a:prstGeom prst="rect">
            <a:avLst/>
          </a:prstGeom>
        </p:spPr>
      </p:pic>
      <p:sp>
        <p:nvSpPr>
          <p:cNvPr id="13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Westchester Ave and 163 St are truck routes</a:t>
            </a:r>
          </a:p>
          <a:p>
            <a:pPr lvl="1"/>
            <a:r>
              <a:rPr lang="en-US" dirty="0"/>
              <a:t>48 crashes between 01/01/2010 and 07/31/2016</a:t>
            </a:r>
          </a:p>
          <a:p>
            <a:pPr lvl="1"/>
            <a:r>
              <a:rPr lang="en-US" dirty="0" smtClean="0"/>
              <a:t>5 </a:t>
            </a:r>
            <a:r>
              <a:rPr lang="en-US" dirty="0"/>
              <a:t>bus-involved crashes and 3 truck-involved</a:t>
            </a:r>
          </a:p>
          <a:p>
            <a:pPr lvl="1"/>
            <a:r>
              <a:rPr lang="en-US" dirty="0"/>
              <a:t>8 collisions with fixed object, structure or barriers, including 4 happened at night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Columns in the middle of the intersection </a:t>
            </a:r>
            <a:r>
              <a:rPr lang="en-US" dirty="0" smtClean="0"/>
              <a:t>(unclear </a:t>
            </a:r>
            <a:r>
              <a:rPr lang="en-US" dirty="0"/>
              <a:t>which side of columns to drive on)</a:t>
            </a:r>
          </a:p>
          <a:p>
            <a:pPr lvl="1"/>
            <a:r>
              <a:rPr lang="en-US" dirty="0" smtClean="0"/>
              <a:t>Downhill </a:t>
            </a:r>
            <a:r>
              <a:rPr lang="en-US" dirty="0"/>
              <a:t>may cause speeding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 smtClean="0"/>
              <a:t>Lane assignments for southbound (exclusive left turn)</a:t>
            </a:r>
          </a:p>
          <a:p>
            <a:pPr lvl="1"/>
            <a:r>
              <a:rPr lang="en-US" dirty="0" smtClean="0"/>
              <a:t>Markings </a:t>
            </a:r>
            <a:r>
              <a:rPr lang="en-US" dirty="0"/>
              <a:t>to </a:t>
            </a:r>
            <a:r>
              <a:rPr lang="en-US" dirty="0" smtClean="0"/>
              <a:t>guide the vehicles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 rot="19973865">
            <a:off x="-176535" y="2904042"/>
            <a:ext cx="1461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25969" y="2217361"/>
            <a:ext cx="1461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163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846342">
            <a:off x="160375" y="1545941"/>
            <a:ext cx="1461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162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 rot="1114589">
            <a:off x="1971481" y="793405"/>
            <a:ext cx="5898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163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rot="16353167">
            <a:off x="2302841" y="2933472"/>
            <a:ext cx="1040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Rev James A Polite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1989518" y="1982881"/>
            <a:ext cx="190033" cy="5102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2846104" y="2569857"/>
            <a:ext cx="1962" cy="18216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H="1">
            <a:off x="0" y="797739"/>
            <a:ext cx="5388256" cy="264009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795813" y="2217361"/>
            <a:ext cx="1461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Truck Route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 rot="19973865">
            <a:off x="4029506" y="869208"/>
            <a:ext cx="146117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Truck Route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54073" y="6161892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Downhill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5257800" y="6064661"/>
            <a:ext cx="129345" cy="112331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2286000" y="771525"/>
            <a:ext cx="3652838" cy="1568947"/>
          </a:xfrm>
          <a:custGeom>
            <a:avLst/>
            <a:gdLst>
              <a:gd name="connsiteX0" fmla="*/ 0 w 3652838"/>
              <a:gd name="connsiteY0" fmla="*/ 0 h 1568947"/>
              <a:gd name="connsiteX1" fmla="*/ 276225 w 3652838"/>
              <a:gd name="connsiteY1" fmla="*/ 133350 h 1568947"/>
              <a:gd name="connsiteX2" fmla="*/ 357188 w 3652838"/>
              <a:gd name="connsiteY2" fmla="*/ 461963 h 1568947"/>
              <a:gd name="connsiteX3" fmla="*/ 347663 w 3652838"/>
              <a:gd name="connsiteY3" fmla="*/ 1223963 h 1568947"/>
              <a:gd name="connsiteX4" fmla="*/ 1447800 w 3652838"/>
              <a:gd name="connsiteY4" fmla="*/ 1533525 h 1568947"/>
              <a:gd name="connsiteX5" fmla="*/ 3652838 w 3652838"/>
              <a:gd name="connsiteY5" fmla="*/ 1562100 h 1568947"/>
              <a:gd name="connsiteX6" fmla="*/ 3652838 w 3652838"/>
              <a:gd name="connsiteY6" fmla="*/ 1562100 h 156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2838" h="1568947">
                <a:moveTo>
                  <a:pt x="0" y="0"/>
                </a:moveTo>
                <a:cubicBezTo>
                  <a:pt x="108347" y="28178"/>
                  <a:pt x="216694" y="56356"/>
                  <a:pt x="276225" y="133350"/>
                </a:cubicBezTo>
                <a:cubicBezTo>
                  <a:pt x="335756" y="210344"/>
                  <a:pt x="345282" y="280194"/>
                  <a:pt x="357188" y="461963"/>
                </a:cubicBezTo>
                <a:cubicBezTo>
                  <a:pt x="369094" y="643732"/>
                  <a:pt x="165894" y="1045369"/>
                  <a:pt x="347663" y="1223963"/>
                </a:cubicBezTo>
                <a:cubicBezTo>
                  <a:pt x="529432" y="1402557"/>
                  <a:pt x="896938" y="1477169"/>
                  <a:pt x="1447800" y="1533525"/>
                </a:cubicBezTo>
                <a:cubicBezTo>
                  <a:pt x="1998663" y="1589881"/>
                  <a:pt x="3652838" y="1562100"/>
                  <a:pt x="3652838" y="1562100"/>
                </a:cubicBezTo>
                <a:lnTo>
                  <a:pt x="3652838" y="1562100"/>
                </a:ln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2117725" y="796925"/>
            <a:ext cx="3826668" cy="1460141"/>
          </a:xfrm>
          <a:custGeom>
            <a:avLst/>
            <a:gdLst>
              <a:gd name="connsiteX0" fmla="*/ 0 w 3683000"/>
              <a:gd name="connsiteY0" fmla="*/ 0 h 1530350"/>
              <a:gd name="connsiteX1" fmla="*/ 336550 w 3683000"/>
              <a:gd name="connsiteY1" fmla="*/ 200025 h 1530350"/>
              <a:gd name="connsiteX2" fmla="*/ 403225 w 3683000"/>
              <a:gd name="connsiteY2" fmla="*/ 1187450 h 1530350"/>
              <a:gd name="connsiteX3" fmla="*/ 1155700 w 3683000"/>
              <a:gd name="connsiteY3" fmla="*/ 1470025 h 1530350"/>
              <a:gd name="connsiteX4" fmla="*/ 3683000 w 3683000"/>
              <a:gd name="connsiteY4" fmla="*/ 1530350 h 1530350"/>
              <a:gd name="connsiteX0" fmla="*/ 0 w 3683000"/>
              <a:gd name="connsiteY0" fmla="*/ 0 h 1530350"/>
              <a:gd name="connsiteX1" fmla="*/ 349250 w 3683000"/>
              <a:gd name="connsiteY1" fmla="*/ 292100 h 1530350"/>
              <a:gd name="connsiteX2" fmla="*/ 403225 w 3683000"/>
              <a:gd name="connsiteY2" fmla="*/ 1187450 h 1530350"/>
              <a:gd name="connsiteX3" fmla="*/ 1155700 w 3683000"/>
              <a:gd name="connsiteY3" fmla="*/ 1470025 h 1530350"/>
              <a:gd name="connsiteX4" fmla="*/ 3683000 w 3683000"/>
              <a:gd name="connsiteY4" fmla="*/ 1530350 h 1530350"/>
              <a:gd name="connsiteX0" fmla="*/ 0 w 3683000"/>
              <a:gd name="connsiteY0" fmla="*/ 0 h 1530350"/>
              <a:gd name="connsiteX1" fmla="*/ 368300 w 3683000"/>
              <a:gd name="connsiteY1" fmla="*/ 339725 h 1530350"/>
              <a:gd name="connsiteX2" fmla="*/ 403225 w 3683000"/>
              <a:gd name="connsiteY2" fmla="*/ 1187450 h 1530350"/>
              <a:gd name="connsiteX3" fmla="*/ 1155700 w 3683000"/>
              <a:gd name="connsiteY3" fmla="*/ 1470025 h 1530350"/>
              <a:gd name="connsiteX4" fmla="*/ 3683000 w 3683000"/>
              <a:gd name="connsiteY4" fmla="*/ 1530350 h 1530350"/>
              <a:gd name="connsiteX0" fmla="*/ 0 w 3829050"/>
              <a:gd name="connsiteY0" fmla="*/ 0 h 1527175"/>
              <a:gd name="connsiteX1" fmla="*/ 514350 w 3829050"/>
              <a:gd name="connsiteY1" fmla="*/ 336550 h 1527175"/>
              <a:gd name="connsiteX2" fmla="*/ 549275 w 3829050"/>
              <a:gd name="connsiteY2" fmla="*/ 1184275 h 1527175"/>
              <a:gd name="connsiteX3" fmla="*/ 1301750 w 3829050"/>
              <a:gd name="connsiteY3" fmla="*/ 1466850 h 1527175"/>
              <a:gd name="connsiteX4" fmla="*/ 3829050 w 3829050"/>
              <a:gd name="connsiteY4" fmla="*/ 1527175 h 1527175"/>
              <a:gd name="connsiteX0" fmla="*/ 0 w 3829050"/>
              <a:gd name="connsiteY0" fmla="*/ 0 h 1527175"/>
              <a:gd name="connsiteX1" fmla="*/ 514350 w 3829050"/>
              <a:gd name="connsiteY1" fmla="*/ 336550 h 1527175"/>
              <a:gd name="connsiteX2" fmla="*/ 584200 w 3829050"/>
              <a:gd name="connsiteY2" fmla="*/ 1209675 h 1527175"/>
              <a:gd name="connsiteX3" fmla="*/ 1301750 w 3829050"/>
              <a:gd name="connsiteY3" fmla="*/ 1466850 h 1527175"/>
              <a:gd name="connsiteX4" fmla="*/ 3829050 w 3829050"/>
              <a:gd name="connsiteY4" fmla="*/ 1527175 h 1527175"/>
              <a:gd name="connsiteX0" fmla="*/ 0 w 3829050"/>
              <a:gd name="connsiteY0" fmla="*/ 0 h 1527175"/>
              <a:gd name="connsiteX1" fmla="*/ 514350 w 3829050"/>
              <a:gd name="connsiteY1" fmla="*/ 336550 h 1527175"/>
              <a:gd name="connsiteX2" fmla="*/ 574675 w 3829050"/>
              <a:gd name="connsiteY2" fmla="*/ 1222375 h 1527175"/>
              <a:gd name="connsiteX3" fmla="*/ 1301750 w 3829050"/>
              <a:gd name="connsiteY3" fmla="*/ 1466850 h 1527175"/>
              <a:gd name="connsiteX4" fmla="*/ 3829050 w 3829050"/>
              <a:gd name="connsiteY4" fmla="*/ 1527175 h 1527175"/>
              <a:gd name="connsiteX0" fmla="*/ 0 w 3826668"/>
              <a:gd name="connsiteY0" fmla="*/ 0 h 1482023"/>
              <a:gd name="connsiteX1" fmla="*/ 514350 w 3826668"/>
              <a:gd name="connsiteY1" fmla="*/ 336550 h 1482023"/>
              <a:gd name="connsiteX2" fmla="*/ 574675 w 3826668"/>
              <a:gd name="connsiteY2" fmla="*/ 1222375 h 1482023"/>
              <a:gd name="connsiteX3" fmla="*/ 1301750 w 3826668"/>
              <a:gd name="connsiteY3" fmla="*/ 1466850 h 1482023"/>
              <a:gd name="connsiteX4" fmla="*/ 3826668 w 3826668"/>
              <a:gd name="connsiteY4" fmla="*/ 1458118 h 1482023"/>
              <a:gd name="connsiteX0" fmla="*/ 0 w 3826668"/>
              <a:gd name="connsiteY0" fmla="*/ 0 h 1460141"/>
              <a:gd name="connsiteX1" fmla="*/ 514350 w 3826668"/>
              <a:gd name="connsiteY1" fmla="*/ 336550 h 1460141"/>
              <a:gd name="connsiteX2" fmla="*/ 574675 w 3826668"/>
              <a:gd name="connsiteY2" fmla="*/ 1222375 h 1460141"/>
              <a:gd name="connsiteX3" fmla="*/ 1363663 w 3826668"/>
              <a:gd name="connsiteY3" fmla="*/ 1433513 h 1460141"/>
              <a:gd name="connsiteX4" fmla="*/ 3826668 w 3826668"/>
              <a:gd name="connsiteY4" fmla="*/ 1458118 h 146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26668" h="1460141">
                <a:moveTo>
                  <a:pt x="0" y="0"/>
                </a:moveTo>
                <a:cubicBezTo>
                  <a:pt x="134673" y="1058"/>
                  <a:pt x="418571" y="132821"/>
                  <a:pt x="514350" y="336550"/>
                </a:cubicBezTo>
                <a:cubicBezTo>
                  <a:pt x="610129" y="540279"/>
                  <a:pt x="433123" y="1039548"/>
                  <a:pt x="574675" y="1222375"/>
                </a:cubicBezTo>
                <a:cubicBezTo>
                  <a:pt x="716227" y="1405202"/>
                  <a:pt x="821664" y="1394223"/>
                  <a:pt x="1363663" y="1433513"/>
                </a:cubicBezTo>
                <a:cubicBezTo>
                  <a:pt x="1905662" y="1472804"/>
                  <a:pt x="2836332" y="1456530"/>
                  <a:pt x="3826668" y="1458118"/>
                </a:cubicBezTo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2223929" y="4846762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Columns</a:t>
            </a:r>
            <a:endParaRPr lang="en-US" sz="1000" b="1" dirty="0">
              <a:solidFill>
                <a:srgbClr val="FFFF0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3690758" y="2251276"/>
            <a:ext cx="882097" cy="246221"/>
            <a:chOff x="3639589" y="1535267"/>
            <a:chExt cx="882097" cy="246221"/>
          </a:xfrm>
        </p:grpSpPr>
        <p:sp>
          <p:nvSpPr>
            <p:cNvPr id="48" name="TextBox 47"/>
            <p:cNvSpPr txBox="1"/>
            <p:nvPr/>
          </p:nvSpPr>
          <p:spPr>
            <a:xfrm>
              <a:off x="3639589" y="1535267"/>
              <a:ext cx="88209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Bx6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3893191" y="1678570"/>
              <a:ext cx="65132" cy="4547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2480766" y="1628775"/>
            <a:ext cx="1180010" cy="850900"/>
          </a:xfrm>
          <a:custGeom>
            <a:avLst/>
            <a:gdLst>
              <a:gd name="connsiteX0" fmla="*/ 35456 w 1210206"/>
              <a:gd name="connsiteY0" fmla="*/ 0 h 847725"/>
              <a:gd name="connsiteX1" fmla="*/ 32281 w 1210206"/>
              <a:gd name="connsiteY1" fmla="*/ 469900 h 847725"/>
              <a:gd name="connsiteX2" fmla="*/ 378356 w 1210206"/>
              <a:gd name="connsiteY2" fmla="*/ 742950 h 847725"/>
              <a:gd name="connsiteX3" fmla="*/ 1210206 w 1210206"/>
              <a:gd name="connsiteY3" fmla="*/ 847725 h 847725"/>
              <a:gd name="connsiteX0" fmla="*/ 20662 w 1195412"/>
              <a:gd name="connsiteY0" fmla="*/ 0 h 847725"/>
              <a:gd name="connsiteX1" fmla="*/ 46062 w 1195412"/>
              <a:gd name="connsiteY1" fmla="*/ 508000 h 847725"/>
              <a:gd name="connsiteX2" fmla="*/ 363562 w 1195412"/>
              <a:gd name="connsiteY2" fmla="*/ 742950 h 847725"/>
              <a:gd name="connsiteX3" fmla="*/ 1195412 w 1195412"/>
              <a:gd name="connsiteY3" fmla="*/ 847725 h 847725"/>
              <a:gd name="connsiteX0" fmla="*/ 13133 w 1187883"/>
              <a:gd name="connsiteY0" fmla="*/ 0 h 847725"/>
              <a:gd name="connsiteX1" fmla="*/ 63933 w 1187883"/>
              <a:gd name="connsiteY1" fmla="*/ 508000 h 847725"/>
              <a:gd name="connsiteX2" fmla="*/ 356033 w 1187883"/>
              <a:gd name="connsiteY2" fmla="*/ 742950 h 847725"/>
              <a:gd name="connsiteX3" fmla="*/ 1187883 w 1187883"/>
              <a:gd name="connsiteY3" fmla="*/ 847725 h 847725"/>
              <a:gd name="connsiteX0" fmla="*/ 15644 w 1190394"/>
              <a:gd name="connsiteY0" fmla="*/ 0 h 847725"/>
              <a:gd name="connsiteX1" fmla="*/ 66444 w 1190394"/>
              <a:gd name="connsiteY1" fmla="*/ 508000 h 847725"/>
              <a:gd name="connsiteX2" fmla="*/ 431569 w 1190394"/>
              <a:gd name="connsiteY2" fmla="*/ 771525 h 847725"/>
              <a:gd name="connsiteX3" fmla="*/ 1190394 w 1190394"/>
              <a:gd name="connsiteY3" fmla="*/ 847725 h 847725"/>
              <a:gd name="connsiteX0" fmla="*/ 17201 w 1185601"/>
              <a:gd name="connsiteY0" fmla="*/ 0 h 850900"/>
              <a:gd name="connsiteX1" fmla="*/ 61651 w 1185601"/>
              <a:gd name="connsiteY1" fmla="*/ 511175 h 850900"/>
              <a:gd name="connsiteX2" fmla="*/ 426776 w 1185601"/>
              <a:gd name="connsiteY2" fmla="*/ 774700 h 850900"/>
              <a:gd name="connsiteX3" fmla="*/ 1185601 w 1185601"/>
              <a:gd name="connsiteY3" fmla="*/ 850900 h 850900"/>
              <a:gd name="connsiteX0" fmla="*/ 11610 w 1180010"/>
              <a:gd name="connsiteY0" fmla="*/ 0 h 850900"/>
              <a:gd name="connsiteX1" fmla="*/ 56060 w 1180010"/>
              <a:gd name="connsiteY1" fmla="*/ 511175 h 850900"/>
              <a:gd name="connsiteX2" fmla="*/ 421185 w 1180010"/>
              <a:gd name="connsiteY2" fmla="*/ 774700 h 850900"/>
              <a:gd name="connsiteX3" fmla="*/ 1180010 w 1180010"/>
              <a:gd name="connsiteY3" fmla="*/ 850900 h 850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0010" h="850900">
                <a:moveTo>
                  <a:pt x="11610" y="0"/>
                </a:moveTo>
                <a:cubicBezTo>
                  <a:pt x="-5853" y="169862"/>
                  <a:pt x="-12202" y="382058"/>
                  <a:pt x="56060" y="511175"/>
                </a:cubicBezTo>
                <a:cubicBezTo>
                  <a:pt x="124322" y="640292"/>
                  <a:pt x="233860" y="718079"/>
                  <a:pt x="421185" y="774700"/>
                </a:cubicBezTo>
                <a:cubicBezTo>
                  <a:pt x="608510" y="831321"/>
                  <a:pt x="862245" y="829998"/>
                  <a:pt x="1180010" y="85090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2540503" y="2145832"/>
            <a:ext cx="174777" cy="390525"/>
          </a:xfrm>
          <a:custGeom>
            <a:avLst/>
            <a:gdLst>
              <a:gd name="connsiteX0" fmla="*/ 0 w 174777"/>
              <a:gd name="connsiteY0" fmla="*/ 0 h 390525"/>
              <a:gd name="connsiteX1" fmla="*/ 149225 w 174777"/>
              <a:gd name="connsiteY1" fmla="*/ 304800 h 390525"/>
              <a:gd name="connsiteX2" fmla="*/ 174625 w 174777"/>
              <a:gd name="connsiteY2" fmla="*/ 390525 h 390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777" h="390525">
                <a:moveTo>
                  <a:pt x="0" y="0"/>
                </a:moveTo>
                <a:cubicBezTo>
                  <a:pt x="60060" y="119856"/>
                  <a:pt x="120121" y="239712"/>
                  <a:pt x="149225" y="304800"/>
                </a:cubicBezTo>
                <a:cubicBezTo>
                  <a:pt x="178329" y="369888"/>
                  <a:pt x="174625" y="390525"/>
                  <a:pt x="174625" y="390525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2580868" y="1616075"/>
            <a:ext cx="1102693" cy="740429"/>
          </a:xfrm>
          <a:custGeom>
            <a:avLst/>
            <a:gdLst>
              <a:gd name="connsiteX0" fmla="*/ 5061 w 1043286"/>
              <a:gd name="connsiteY0" fmla="*/ 0 h 708025"/>
              <a:gd name="connsiteX1" fmla="*/ 46336 w 1043286"/>
              <a:gd name="connsiteY1" fmla="*/ 371475 h 708025"/>
              <a:gd name="connsiteX2" fmla="*/ 341611 w 1043286"/>
              <a:gd name="connsiteY2" fmla="*/ 625475 h 708025"/>
              <a:gd name="connsiteX3" fmla="*/ 1043286 w 1043286"/>
              <a:gd name="connsiteY3" fmla="*/ 708025 h 708025"/>
              <a:gd name="connsiteX4" fmla="*/ 1043286 w 1043286"/>
              <a:gd name="connsiteY4" fmla="*/ 708025 h 708025"/>
              <a:gd name="connsiteX0" fmla="*/ 6757 w 1038632"/>
              <a:gd name="connsiteY0" fmla="*/ 0 h 733425"/>
              <a:gd name="connsiteX1" fmla="*/ 41682 w 1038632"/>
              <a:gd name="connsiteY1" fmla="*/ 396875 h 733425"/>
              <a:gd name="connsiteX2" fmla="*/ 336957 w 1038632"/>
              <a:gd name="connsiteY2" fmla="*/ 650875 h 733425"/>
              <a:gd name="connsiteX3" fmla="*/ 1038632 w 1038632"/>
              <a:gd name="connsiteY3" fmla="*/ 733425 h 733425"/>
              <a:gd name="connsiteX4" fmla="*/ 1038632 w 1038632"/>
              <a:gd name="connsiteY4" fmla="*/ 733425 h 733425"/>
              <a:gd name="connsiteX0" fmla="*/ 6757 w 1102693"/>
              <a:gd name="connsiteY0" fmla="*/ 0 h 740429"/>
              <a:gd name="connsiteX1" fmla="*/ 41682 w 1102693"/>
              <a:gd name="connsiteY1" fmla="*/ 396875 h 740429"/>
              <a:gd name="connsiteX2" fmla="*/ 336957 w 1102693"/>
              <a:gd name="connsiteY2" fmla="*/ 650875 h 740429"/>
              <a:gd name="connsiteX3" fmla="*/ 1038632 w 1102693"/>
              <a:gd name="connsiteY3" fmla="*/ 733425 h 740429"/>
              <a:gd name="connsiteX4" fmla="*/ 1079907 w 1102693"/>
              <a:gd name="connsiteY4" fmla="*/ 736600 h 74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2693" h="740429">
                <a:moveTo>
                  <a:pt x="6757" y="0"/>
                </a:moveTo>
                <a:cubicBezTo>
                  <a:pt x="-652" y="133614"/>
                  <a:pt x="-13351" y="288396"/>
                  <a:pt x="41682" y="396875"/>
                </a:cubicBezTo>
                <a:cubicBezTo>
                  <a:pt x="96715" y="505354"/>
                  <a:pt x="170799" y="594783"/>
                  <a:pt x="336957" y="650875"/>
                </a:cubicBezTo>
                <a:cubicBezTo>
                  <a:pt x="503115" y="706967"/>
                  <a:pt x="914807" y="719138"/>
                  <a:pt x="1038632" y="733425"/>
                </a:cubicBezTo>
                <a:cubicBezTo>
                  <a:pt x="1162457" y="747713"/>
                  <a:pt x="1066149" y="735542"/>
                  <a:pt x="1079907" y="73660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2581275" y="1917700"/>
            <a:ext cx="1092200" cy="252692"/>
          </a:xfrm>
          <a:custGeom>
            <a:avLst/>
            <a:gdLst>
              <a:gd name="connsiteX0" fmla="*/ 0 w 1092200"/>
              <a:gd name="connsiteY0" fmla="*/ 0 h 252692"/>
              <a:gd name="connsiteX1" fmla="*/ 234950 w 1092200"/>
              <a:gd name="connsiteY1" fmla="*/ 171450 h 252692"/>
              <a:gd name="connsiteX2" fmla="*/ 669925 w 1092200"/>
              <a:gd name="connsiteY2" fmla="*/ 250825 h 252692"/>
              <a:gd name="connsiteX3" fmla="*/ 1092200 w 1092200"/>
              <a:gd name="connsiteY3" fmla="*/ 98425 h 252692"/>
              <a:gd name="connsiteX4" fmla="*/ 1092200 w 1092200"/>
              <a:gd name="connsiteY4" fmla="*/ 98425 h 252692"/>
              <a:gd name="connsiteX5" fmla="*/ 1089025 w 1092200"/>
              <a:gd name="connsiteY5" fmla="*/ 98425 h 252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2200" h="252692">
                <a:moveTo>
                  <a:pt x="0" y="0"/>
                </a:moveTo>
                <a:cubicBezTo>
                  <a:pt x="61648" y="64823"/>
                  <a:pt x="123296" y="129646"/>
                  <a:pt x="234950" y="171450"/>
                </a:cubicBezTo>
                <a:cubicBezTo>
                  <a:pt x="346604" y="213254"/>
                  <a:pt x="527050" y="262996"/>
                  <a:pt x="669925" y="250825"/>
                </a:cubicBezTo>
                <a:cubicBezTo>
                  <a:pt x="812800" y="238654"/>
                  <a:pt x="1092200" y="98425"/>
                  <a:pt x="1092200" y="98425"/>
                </a:cubicBezTo>
                <a:lnTo>
                  <a:pt x="1092200" y="98425"/>
                </a:lnTo>
                <a:lnTo>
                  <a:pt x="1089025" y="98425"/>
                </a:ln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1307307" y="5208889"/>
            <a:ext cx="1614487" cy="420386"/>
          </a:xfrm>
          <a:custGeom>
            <a:avLst/>
            <a:gdLst>
              <a:gd name="connsiteX0" fmla="*/ 1590675 w 1590675"/>
              <a:gd name="connsiteY0" fmla="*/ 423896 h 423896"/>
              <a:gd name="connsiteX1" fmla="*/ 1550194 w 1590675"/>
              <a:gd name="connsiteY1" fmla="*/ 333409 h 423896"/>
              <a:gd name="connsiteX2" fmla="*/ 1381125 w 1590675"/>
              <a:gd name="connsiteY2" fmla="*/ 226252 h 423896"/>
              <a:gd name="connsiteX3" fmla="*/ 1162050 w 1590675"/>
              <a:gd name="connsiteY3" fmla="*/ 109571 h 423896"/>
              <a:gd name="connsiteX4" fmla="*/ 990600 w 1590675"/>
              <a:gd name="connsiteY4" fmla="*/ 16702 h 423896"/>
              <a:gd name="connsiteX5" fmla="*/ 0 w 1590675"/>
              <a:gd name="connsiteY5" fmla="*/ 34 h 423896"/>
              <a:gd name="connsiteX0" fmla="*/ 1590675 w 1590675"/>
              <a:gd name="connsiteY0" fmla="*/ 423896 h 423896"/>
              <a:gd name="connsiteX1" fmla="*/ 1550194 w 1590675"/>
              <a:gd name="connsiteY1" fmla="*/ 333409 h 423896"/>
              <a:gd name="connsiteX2" fmla="*/ 1381125 w 1590675"/>
              <a:gd name="connsiteY2" fmla="*/ 226252 h 423896"/>
              <a:gd name="connsiteX3" fmla="*/ 1162050 w 1590675"/>
              <a:gd name="connsiteY3" fmla="*/ 109571 h 423896"/>
              <a:gd name="connsiteX4" fmla="*/ 857250 w 1590675"/>
              <a:gd name="connsiteY4" fmla="*/ 16702 h 423896"/>
              <a:gd name="connsiteX5" fmla="*/ 0 w 1590675"/>
              <a:gd name="connsiteY5" fmla="*/ 34 h 423896"/>
              <a:gd name="connsiteX0" fmla="*/ 1590675 w 1590675"/>
              <a:gd name="connsiteY0" fmla="*/ 430262 h 430262"/>
              <a:gd name="connsiteX1" fmla="*/ 1550194 w 1590675"/>
              <a:gd name="connsiteY1" fmla="*/ 339775 h 430262"/>
              <a:gd name="connsiteX2" fmla="*/ 1381125 w 1590675"/>
              <a:gd name="connsiteY2" fmla="*/ 232618 h 430262"/>
              <a:gd name="connsiteX3" fmla="*/ 1162050 w 1590675"/>
              <a:gd name="connsiteY3" fmla="*/ 115937 h 430262"/>
              <a:gd name="connsiteX4" fmla="*/ 862012 w 1590675"/>
              <a:gd name="connsiteY4" fmla="*/ 8780 h 430262"/>
              <a:gd name="connsiteX5" fmla="*/ 0 w 1590675"/>
              <a:gd name="connsiteY5" fmla="*/ 6400 h 430262"/>
              <a:gd name="connsiteX0" fmla="*/ 1590675 w 1590675"/>
              <a:gd name="connsiteY0" fmla="*/ 429563 h 429563"/>
              <a:gd name="connsiteX1" fmla="*/ 1550194 w 1590675"/>
              <a:gd name="connsiteY1" fmla="*/ 339076 h 429563"/>
              <a:gd name="connsiteX2" fmla="*/ 1381125 w 1590675"/>
              <a:gd name="connsiteY2" fmla="*/ 231919 h 429563"/>
              <a:gd name="connsiteX3" fmla="*/ 1169194 w 1590675"/>
              <a:gd name="connsiteY3" fmla="*/ 105713 h 429563"/>
              <a:gd name="connsiteX4" fmla="*/ 862012 w 1590675"/>
              <a:gd name="connsiteY4" fmla="*/ 8081 h 429563"/>
              <a:gd name="connsiteX5" fmla="*/ 0 w 1590675"/>
              <a:gd name="connsiteY5" fmla="*/ 5701 h 429563"/>
              <a:gd name="connsiteX0" fmla="*/ 1590675 w 1590675"/>
              <a:gd name="connsiteY0" fmla="*/ 429563 h 429563"/>
              <a:gd name="connsiteX1" fmla="*/ 1550194 w 1590675"/>
              <a:gd name="connsiteY1" fmla="*/ 339076 h 429563"/>
              <a:gd name="connsiteX2" fmla="*/ 1404937 w 1590675"/>
              <a:gd name="connsiteY2" fmla="*/ 234300 h 429563"/>
              <a:gd name="connsiteX3" fmla="*/ 1169194 w 1590675"/>
              <a:gd name="connsiteY3" fmla="*/ 105713 h 429563"/>
              <a:gd name="connsiteX4" fmla="*/ 862012 w 1590675"/>
              <a:gd name="connsiteY4" fmla="*/ 8081 h 429563"/>
              <a:gd name="connsiteX5" fmla="*/ 0 w 1590675"/>
              <a:gd name="connsiteY5" fmla="*/ 5701 h 429563"/>
              <a:gd name="connsiteX0" fmla="*/ 1590675 w 1590675"/>
              <a:gd name="connsiteY0" fmla="*/ 429563 h 429563"/>
              <a:gd name="connsiteX1" fmla="*/ 1550194 w 1590675"/>
              <a:gd name="connsiteY1" fmla="*/ 339076 h 429563"/>
              <a:gd name="connsiteX2" fmla="*/ 1404937 w 1590675"/>
              <a:gd name="connsiteY2" fmla="*/ 234300 h 429563"/>
              <a:gd name="connsiteX3" fmla="*/ 1169194 w 1590675"/>
              <a:gd name="connsiteY3" fmla="*/ 105713 h 429563"/>
              <a:gd name="connsiteX4" fmla="*/ 855662 w 1590675"/>
              <a:gd name="connsiteY4" fmla="*/ 8081 h 429563"/>
              <a:gd name="connsiteX5" fmla="*/ 0 w 1590675"/>
              <a:gd name="connsiteY5" fmla="*/ 5701 h 429563"/>
              <a:gd name="connsiteX0" fmla="*/ 1616868 w 1616868"/>
              <a:gd name="connsiteY0" fmla="*/ 434456 h 434456"/>
              <a:gd name="connsiteX1" fmla="*/ 1576387 w 1616868"/>
              <a:gd name="connsiteY1" fmla="*/ 343969 h 434456"/>
              <a:gd name="connsiteX2" fmla="*/ 1431130 w 1616868"/>
              <a:gd name="connsiteY2" fmla="*/ 239193 h 434456"/>
              <a:gd name="connsiteX3" fmla="*/ 1195387 w 1616868"/>
              <a:gd name="connsiteY3" fmla="*/ 110606 h 434456"/>
              <a:gd name="connsiteX4" fmla="*/ 881855 w 1616868"/>
              <a:gd name="connsiteY4" fmla="*/ 12974 h 434456"/>
              <a:gd name="connsiteX5" fmla="*/ 0 w 1616868"/>
              <a:gd name="connsiteY5" fmla="*/ 1069 h 434456"/>
              <a:gd name="connsiteX0" fmla="*/ 1616868 w 1616868"/>
              <a:gd name="connsiteY0" fmla="*/ 433387 h 433387"/>
              <a:gd name="connsiteX1" fmla="*/ 1576387 w 1616868"/>
              <a:gd name="connsiteY1" fmla="*/ 342900 h 433387"/>
              <a:gd name="connsiteX2" fmla="*/ 1431130 w 1616868"/>
              <a:gd name="connsiteY2" fmla="*/ 238124 h 433387"/>
              <a:gd name="connsiteX3" fmla="*/ 1195387 w 1616868"/>
              <a:gd name="connsiteY3" fmla="*/ 109537 h 433387"/>
              <a:gd name="connsiteX4" fmla="*/ 884236 w 1616868"/>
              <a:gd name="connsiteY4" fmla="*/ 33336 h 433387"/>
              <a:gd name="connsiteX5" fmla="*/ 0 w 1616868"/>
              <a:gd name="connsiteY5" fmla="*/ 0 h 433387"/>
              <a:gd name="connsiteX0" fmla="*/ 1614487 w 1614487"/>
              <a:gd name="connsiteY0" fmla="*/ 414345 h 414345"/>
              <a:gd name="connsiteX1" fmla="*/ 1574006 w 1614487"/>
              <a:gd name="connsiteY1" fmla="*/ 323858 h 414345"/>
              <a:gd name="connsiteX2" fmla="*/ 1428749 w 1614487"/>
              <a:gd name="connsiteY2" fmla="*/ 219082 h 414345"/>
              <a:gd name="connsiteX3" fmla="*/ 1193006 w 1614487"/>
              <a:gd name="connsiteY3" fmla="*/ 90495 h 414345"/>
              <a:gd name="connsiteX4" fmla="*/ 881855 w 1614487"/>
              <a:gd name="connsiteY4" fmla="*/ 14294 h 414345"/>
              <a:gd name="connsiteX5" fmla="*/ 0 w 1614487"/>
              <a:gd name="connsiteY5" fmla="*/ 8 h 414345"/>
              <a:gd name="connsiteX0" fmla="*/ 1614487 w 1614487"/>
              <a:gd name="connsiteY0" fmla="*/ 414337 h 414337"/>
              <a:gd name="connsiteX1" fmla="*/ 1574006 w 1614487"/>
              <a:gd name="connsiteY1" fmla="*/ 323850 h 414337"/>
              <a:gd name="connsiteX2" fmla="*/ 1428749 w 1614487"/>
              <a:gd name="connsiteY2" fmla="*/ 219074 h 414337"/>
              <a:gd name="connsiteX3" fmla="*/ 1193006 w 1614487"/>
              <a:gd name="connsiteY3" fmla="*/ 90487 h 414337"/>
              <a:gd name="connsiteX4" fmla="*/ 927099 w 1614487"/>
              <a:gd name="connsiteY4" fmla="*/ 30955 h 414337"/>
              <a:gd name="connsiteX5" fmla="*/ 0 w 1614487"/>
              <a:gd name="connsiteY5" fmla="*/ 0 h 414337"/>
              <a:gd name="connsiteX0" fmla="*/ 1614487 w 1614487"/>
              <a:gd name="connsiteY0" fmla="*/ 419337 h 419337"/>
              <a:gd name="connsiteX1" fmla="*/ 1574006 w 1614487"/>
              <a:gd name="connsiteY1" fmla="*/ 328850 h 419337"/>
              <a:gd name="connsiteX2" fmla="*/ 1428749 w 1614487"/>
              <a:gd name="connsiteY2" fmla="*/ 224074 h 419337"/>
              <a:gd name="connsiteX3" fmla="*/ 1193006 w 1614487"/>
              <a:gd name="connsiteY3" fmla="*/ 95487 h 419337"/>
              <a:gd name="connsiteX4" fmla="*/ 941387 w 1614487"/>
              <a:gd name="connsiteY4" fmla="*/ 7380 h 419337"/>
              <a:gd name="connsiteX5" fmla="*/ 0 w 1614487"/>
              <a:gd name="connsiteY5" fmla="*/ 5000 h 419337"/>
              <a:gd name="connsiteX0" fmla="*/ 1614487 w 1614487"/>
              <a:gd name="connsiteY0" fmla="*/ 420386 h 420386"/>
              <a:gd name="connsiteX1" fmla="*/ 1574006 w 1614487"/>
              <a:gd name="connsiteY1" fmla="*/ 329899 h 420386"/>
              <a:gd name="connsiteX2" fmla="*/ 1428749 w 1614487"/>
              <a:gd name="connsiteY2" fmla="*/ 225123 h 420386"/>
              <a:gd name="connsiteX3" fmla="*/ 1254918 w 1614487"/>
              <a:gd name="connsiteY3" fmla="*/ 110824 h 420386"/>
              <a:gd name="connsiteX4" fmla="*/ 941387 w 1614487"/>
              <a:gd name="connsiteY4" fmla="*/ 8429 h 420386"/>
              <a:gd name="connsiteX5" fmla="*/ 0 w 1614487"/>
              <a:gd name="connsiteY5" fmla="*/ 6049 h 420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14487" h="420386">
                <a:moveTo>
                  <a:pt x="1614487" y="420386"/>
                </a:moveTo>
                <a:cubicBezTo>
                  <a:pt x="1611709" y="391613"/>
                  <a:pt x="1604962" y="362443"/>
                  <a:pt x="1574006" y="329899"/>
                </a:cubicBezTo>
                <a:cubicBezTo>
                  <a:pt x="1543050" y="297355"/>
                  <a:pt x="1481930" y="261636"/>
                  <a:pt x="1428749" y="225123"/>
                </a:cubicBezTo>
                <a:cubicBezTo>
                  <a:pt x="1375568" y="188610"/>
                  <a:pt x="1336145" y="146940"/>
                  <a:pt x="1254918" y="110824"/>
                </a:cubicBezTo>
                <a:cubicBezTo>
                  <a:pt x="1173691" y="74708"/>
                  <a:pt x="1150540" y="25891"/>
                  <a:pt x="941387" y="8429"/>
                </a:cubicBezTo>
                <a:cubicBezTo>
                  <a:pt x="732234" y="-9033"/>
                  <a:pt x="0" y="6049"/>
                  <a:pt x="0" y="6049"/>
                </a:cubicBezTo>
              </a:path>
            </a:pathLst>
          </a:cu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2647950" y="5191126"/>
            <a:ext cx="907256" cy="423862"/>
          </a:xfrm>
          <a:custGeom>
            <a:avLst/>
            <a:gdLst>
              <a:gd name="connsiteX0" fmla="*/ 1804987 w 1804987"/>
              <a:gd name="connsiteY0" fmla="*/ 449136 h 449136"/>
              <a:gd name="connsiteX1" fmla="*/ 1600200 w 1804987"/>
              <a:gd name="connsiteY1" fmla="*/ 170529 h 449136"/>
              <a:gd name="connsiteX2" fmla="*/ 1035844 w 1804987"/>
              <a:gd name="connsiteY2" fmla="*/ 13367 h 449136"/>
              <a:gd name="connsiteX3" fmla="*/ 0 w 1804987"/>
              <a:gd name="connsiteY3" fmla="*/ 8604 h 449136"/>
              <a:gd name="connsiteX0" fmla="*/ 1743075 w 1743075"/>
              <a:gd name="connsiteY0" fmla="*/ 456576 h 456576"/>
              <a:gd name="connsiteX1" fmla="*/ 1538288 w 1743075"/>
              <a:gd name="connsiteY1" fmla="*/ 177969 h 456576"/>
              <a:gd name="connsiteX2" fmla="*/ 973932 w 1743075"/>
              <a:gd name="connsiteY2" fmla="*/ 20807 h 456576"/>
              <a:gd name="connsiteX3" fmla="*/ 0 w 1743075"/>
              <a:gd name="connsiteY3" fmla="*/ 1757 h 456576"/>
              <a:gd name="connsiteX0" fmla="*/ 1743075 w 1743075"/>
              <a:gd name="connsiteY0" fmla="*/ 461373 h 461373"/>
              <a:gd name="connsiteX1" fmla="*/ 1538288 w 1743075"/>
              <a:gd name="connsiteY1" fmla="*/ 182766 h 461373"/>
              <a:gd name="connsiteX2" fmla="*/ 990600 w 1743075"/>
              <a:gd name="connsiteY2" fmla="*/ 16079 h 461373"/>
              <a:gd name="connsiteX3" fmla="*/ 0 w 1743075"/>
              <a:gd name="connsiteY3" fmla="*/ 6554 h 461373"/>
              <a:gd name="connsiteX0" fmla="*/ 1826418 w 1826418"/>
              <a:gd name="connsiteY0" fmla="*/ 453284 h 453284"/>
              <a:gd name="connsiteX1" fmla="*/ 1621631 w 1826418"/>
              <a:gd name="connsiteY1" fmla="*/ 174677 h 453284"/>
              <a:gd name="connsiteX2" fmla="*/ 1073943 w 1826418"/>
              <a:gd name="connsiteY2" fmla="*/ 7990 h 453284"/>
              <a:gd name="connsiteX3" fmla="*/ 0 w 1826418"/>
              <a:gd name="connsiteY3" fmla="*/ 24659 h 453284"/>
              <a:gd name="connsiteX0" fmla="*/ 1826418 w 1826418"/>
              <a:gd name="connsiteY0" fmla="*/ 443387 h 443387"/>
              <a:gd name="connsiteX1" fmla="*/ 1621631 w 1826418"/>
              <a:gd name="connsiteY1" fmla="*/ 164780 h 443387"/>
              <a:gd name="connsiteX2" fmla="*/ 1078705 w 1826418"/>
              <a:gd name="connsiteY2" fmla="*/ 10000 h 443387"/>
              <a:gd name="connsiteX3" fmla="*/ 0 w 1826418"/>
              <a:gd name="connsiteY3" fmla="*/ 14762 h 443387"/>
              <a:gd name="connsiteX0" fmla="*/ 1826418 w 1826418"/>
              <a:gd name="connsiteY0" fmla="*/ 440081 h 440081"/>
              <a:gd name="connsiteX1" fmla="*/ 1459706 w 1826418"/>
              <a:gd name="connsiteY1" fmla="*/ 116231 h 440081"/>
              <a:gd name="connsiteX2" fmla="*/ 1078705 w 1826418"/>
              <a:gd name="connsiteY2" fmla="*/ 6694 h 440081"/>
              <a:gd name="connsiteX3" fmla="*/ 0 w 1826418"/>
              <a:gd name="connsiteY3" fmla="*/ 11456 h 440081"/>
              <a:gd name="connsiteX0" fmla="*/ 1826418 w 1826418"/>
              <a:gd name="connsiteY0" fmla="*/ 446075 h 446075"/>
              <a:gd name="connsiteX1" fmla="*/ 1459706 w 1826418"/>
              <a:gd name="connsiteY1" fmla="*/ 122225 h 446075"/>
              <a:gd name="connsiteX2" fmla="*/ 1059655 w 1826418"/>
              <a:gd name="connsiteY2" fmla="*/ 5544 h 446075"/>
              <a:gd name="connsiteX3" fmla="*/ 0 w 1826418"/>
              <a:gd name="connsiteY3" fmla="*/ 17450 h 446075"/>
              <a:gd name="connsiteX0" fmla="*/ 1826418 w 1826418"/>
              <a:gd name="connsiteY0" fmla="*/ 447716 h 447716"/>
              <a:gd name="connsiteX1" fmla="*/ 1445418 w 1826418"/>
              <a:gd name="connsiteY1" fmla="*/ 147678 h 447716"/>
              <a:gd name="connsiteX2" fmla="*/ 1059655 w 1826418"/>
              <a:gd name="connsiteY2" fmla="*/ 7185 h 447716"/>
              <a:gd name="connsiteX3" fmla="*/ 0 w 1826418"/>
              <a:gd name="connsiteY3" fmla="*/ 19091 h 447716"/>
              <a:gd name="connsiteX0" fmla="*/ 1826418 w 1826418"/>
              <a:gd name="connsiteY0" fmla="*/ 449051 h 449051"/>
              <a:gd name="connsiteX1" fmla="*/ 1495425 w 1826418"/>
              <a:gd name="connsiteY1" fmla="*/ 168063 h 449051"/>
              <a:gd name="connsiteX2" fmla="*/ 1059655 w 1826418"/>
              <a:gd name="connsiteY2" fmla="*/ 8520 h 449051"/>
              <a:gd name="connsiteX3" fmla="*/ 0 w 1826418"/>
              <a:gd name="connsiteY3" fmla="*/ 20426 h 449051"/>
              <a:gd name="connsiteX0" fmla="*/ 1826418 w 1826418"/>
              <a:gd name="connsiteY0" fmla="*/ 443212 h 443212"/>
              <a:gd name="connsiteX1" fmla="*/ 1495425 w 1826418"/>
              <a:gd name="connsiteY1" fmla="*/ 162224 h 443212"/>
              <a:gd name="connsiteX2" fmla="*/ 1147761 w 1826418"/>
              <a:gd name="connsiteY2" fmla="*/ 9825 h 443212"/>
              <a:gd name="connsiteX3" fmla="*/ 0 w 1826418"/>
              <a:gd name="connsiteY3" fmla="*/ 14587 h 443212"/>
              <a:gd name="connsiteX0" fmla="*/ 1826418 w 1826418"/>
              <a:gd name="connsiteY0" fmla="*/ 436186 h 436186"/>
              <a:gd name="connsiteX1" fmla="*/ 1495425 w 1826418"/>
              <a:gd name="connsiteY1" fmla="*/ 155198 h 436186"/>
              <a:gd name="connsiteX2" fmla="*/ 1150142 w 1826418"/>
              <a:gd name="connsiteY2" fmla="*/ 12324 h 436186"/>
              <a:gd name="connsiteX3" fmla="*/ 0 w 1826418"/>
              <a:gd name="connsiteY3" fmla="*/ 7561 h 436186"/>
              <a:gd name="connsiteX0" fmla="*/ 1826418 w 1826418"/>
              <a:gd name="connsiteY0" fmla="*/ 441357 h 441357"/>
              <a:gd name="connsiteX1" fmla="*/ 1495425 w 1826418"/>
              <a:gd name="connsiteY1" fmla="*/ 160369 h 441357"/>
              <a:gd name="connsiteX2" fmla="*/ 1126329 w 1826418"/>
              <a:gd name="connsiteY2" fmla="*/ 10351 h 441357"/>
              <a:gd name="connsiteX3" fmla="*/ 0 w 1826418"/>
              <a:gd name="connsiteY3" fmla="*/ 12732 h 441357"/>
              <a:gd name="connsiteX0" fmla="*/ 1826418 w 1826418"/>
              <a:gd name="connsiteY0" fmla="*/ 437143 h 437143"/>
              <a:gd name="connsiteX1" fmla="*/ 1495425 w 1826418"/>
              <a:gd name="connsiteY1" fmla="*/ 156155 h 437143"/>
              <a:gd name="connsiteX2" fmla="*/ 1126329 w 1826418"/>
              <a:gd name="connsiteY2" fmla="*/ 6137 h 437143"/>
              <a:gd name="connsiteX3" fmla="*/ 0 w 1826418"/>
              <a:gd name="connsiteY3" fmla="*/ 8518 h 437143"/>
              <a:gd name="connsiteX0" fmla="*/ 1826418 w 1826418"/>
              <a:gd name="connsiteY0" fmla="*/ 443821 h 443821"/>
              <a:gd name="connsiteX1" fmla="*/ 1545431 w 1826418"/>
              <a:gd name="connsiteY1" fmla="*/ 196171 h 443821"/>
              <a:gd name="connsiteX2" fmla="*/ 1126329 w 1826418"/>
              <a:gd name="connsiteY2" fmla="*/ 12815 h 443821"/>
              <a:gd name="connsiteX3" fmla="*/ 0 w 1826418"/>
              <a:gd name="connsiteY3" fmla="*/ 15196 h 443821"/>
              <a:gd name="connsiteX0" fmla="*/ 1826418 w 1826418"/>
              <a:gd name="connsiteY0" fmla="*/ 442941 h 442941"/>
              <a:gd name="connsiteX1" fmla="*/ 1540669 w 1826418"/>
              <a:gd name="connsiteY1" fmla="*/ 183384 h 442941"/>
              <a:gd name="connsiteX2" fmla="*/ 1126329 w 1826418"/>
              <a:gd name="connsiteY2" fmla="*/ 11935 h 442941"/>
              <a:gd name="connsiteX3" fmla="*/ 0 w 1826418"/>
              <a:gd name="connsiteY3" fmla="*/ 14316 h 442941"/>
              <a:gd name="connsiteX0" fmla="*/ 1826418 w 1826418"/>
              <a:gd name="connsiteY0" fmla="*/ 443996 h 443996"/>
              <a:gd name="connsiteX1" fmla="*/ 1533525 w 1826418"/>
              <a:gd name="connsiteY1" fmla="*/ 198727 h 443996"/>
              <a:gd name="connsiteX2" fmla="*/ 1126329 w 1826418"/>
              <a:gd name="connsiteY2" fmla="*/ 12990 h 443996"/>
              <a:gd name="connsiteX3" fmla="*/ 0 w 1826418"/>
              <a:gd name="connsiteY3" fmla="*/ 15371 h 443996"/>
              <a:gd name="connsiteX0" fmla="*/ 1826418 w 1826418"/>
              <a:gd name="connsiteY0" fmla="*/ 443996 h 443996"/>
              <a:gd name="connsiteX1" fmla="*/ 1533525 w 1826418"/>
              <a:gd name="connsiteY1" fmla="*/ 198727 h 443996"/>
              <a:gd name="connsiteX2" fmla="*/ 1126329 w 1826418"/>
              <a:gd name="connsiteY2" fmla="*/ 12990 h 443996"/>
              <a:gd name="connsiteX3" fmla="*/ 0 w 1826418"/>
              <a:gd name="connsiteY3" fmla="*/ 15371 h 443996"/>
              <a:gd name="connsiteX0" fmla="*/ 1826418 w 1826418"/>
              <a:gd name="connsiteY0" fmla="*/ 443821 h 443821"/>
              <a:gd name="connsiteX1" fmla="*/ 1531144 w 1826418"/>
              <a:gd name="connsiteY1" fmla="*/ 196171 h 443821"/>
              <a:gd name="connsiteX2" fmla="*/ 1126329 w 1826418"/>
              <a:gd name="connsiteY2" fmla="*/ 12815 h 443821"/>
              <a:gd name="connsiteX3" fmla="*/ 0 w 1826418"/>
              <a:gd name="connsiteY3" fmla="*/ 15196 h 443821"/>
              <a:gd name="connsiteX0" fmla="*/ 1826418 w 1826418"/>
              <a:gd name="connsiteY0" fmla="*/ 440296 h 440296"/>
              <a:gd name="connsiteX1" fmla="*/ 1531144 w 1826418"/>
              <a:gd name="connsiteY1" fmla="*/ 192646 h 440296"/>
              <a:gd name="connsiteX2" fmla="*/ 1083466 w 1826418"/>
              <a:gd name="connsiteY2" fmla="*/ 14052 h 440296"/>
              <a:gd name="connsiteX3" fmla="*/ 0 w 1826418"/>
              <a:gd name="connsiteY3" fmla="*/ 11671 h 440296"/>
              <a:gd name="connsiteX0" fmla="*/ 1826418 w 1826418"/>
              <a:gd name="connsiteY0" fmla="*/ 437131 h 437131"/>
              <a:gd name="connsiteX1" fmla="*/ 1531144 w 1826418"/>
              <a:gd name="connsiteY1" fmla="*/ 189481 h 437131"/>
              <a:gd name="connsiteX2" fmla="*/ 1083466 w 1826418"/>
              <a:gd name="connsiteY2" fmla="*/ 10887 h 437131"/>
              <a:gd name="connsiteX3" fmla="*/ 0 w 1826418"/>
              <a:gd name="connsiteY3" fmla="*/ 8506 h 437131"/>
              <a:gd name="connsiteX0" fmla="*/ 1826418 w 1826418"/>
              <a:gd name="connsiteY0" fmla="*/ 438712 h 438712"/>
              <a:gd name="connsiteX1" fmla="*/ 1545431 w 1826418"/>
              <a:gd name="connsiteY1" fmla="*/ 169631 h 438712"/>
              <a:gd name="connsiteX2" fmla="*/ 1083466 w 1826418"/>
              <a:gd name="connsiteY2" fmla="*/ 12468 h 438712"/>
              <a:gd name="connsiteX3" fmla="*/ 0 w 1826418"/>
              <a:gd name="connsiteY3" fmla="*/ 10087 h 438712"/>
              <a:gd name="connsiteX0" fmla="*/ 1826418 w 1826418"/>
              <a:gd name="connsiteY0" fmla="*/ 439416 h 439416"/>
              <a:gd name="connsiteX1" fmla="*/ 1559718 w 1826418"/>
              <a:gd name="connsiteY1" fmla="*/ 179860 h 439416"/>
              <a:gd name="connsiteX2" fmla="*/ 1083466 w 1826418"/>
              <a:gd name="connsiteY2" fmla="*/ 13172 h 439416"/>
              <a:gd name="connsiteX3" fmla="*/ 0 w 1826418"/>
              <a:gd name="connsiteY3" fmla="*/ 10791 h 439416"/>
              <a:gd name="connsiteX0" fmla="*/ 1083468 w 1083468"/>
              <a:gd name="connsiteY0" fmla="*/ 443463 h 443463"/>
              <a:gd name="connsiteX1" fmla="*/ 816768 w 1083468"/>
              <a:gd name="connsiteY1" fmla="*/ 183907 h 443463"/>
              <a:gd name="connsiteX2" fmla="*/ 340516 w 1083468"/>
              <a:gd name="connsiteY2" fmla="*/ 17219 h 443463"/>
              <a:gd name="connsiteX3" fmla="*/ 0 w 1083468"/>
              <a:gd name="connsiteY3" fmla="*/ 5313 h 443463"/>
              <a:gd name="connsiteX0" fmla="*/ 907256 w 907256"/>
              <a:gd name="connsiteY0" fmla="*/ 437827 h 437827"/>
              <a:gd name="connsiteX1" fmla="*/ 640556 w 907256"/>
              <a:gd name="connsiteY1" fmla="*/ 178271 h 437827"/>
              <a:gd name="connsiteX2" fmla="*/ 164304 w 907256"/>
              <a:gd name="connsiteY2" fmla="*/ 11583 h 437827"/>
              <a:gd name="connsiteX3" fmla="*/ 0 w 907256"/>
              <a:gd name="connsiteY3" fmla="*/ 13965 h 437827"/>
              <a:gd name="connsiteX0" fmla="*/ 907256 w 907256"/>
              <a:gd name="connsiteY0" fmla="*/ 428220 h 428220"/>
              <a:gd name="connsiteX1" fmla="*/ 640556 w 907256"/>
              <a:gd name="connsiteY1" fmla="*/ 168664 h 428220"/>
              <a:gd name="connsiteX2" fmla="*/ 230979 w 907256"/>
              <a:gd name="connsiteY2" fmla="*/ 16264 h 428220"/>
              <a:gd name="connsiteX3" fmla="*/ 0 w 907256"/>
              <a:gd name="connsiteY3" fmla="*/ 4358 h 428220"/>
              <a:gd name="connsiteX0" fmla="*/ 907256 w 907256"/>
              <a:gd name="connsiteY0" fmla="*/ 423870 h 423870"/>
              <a:gd name="connsiteX1" fmla="*/ 640556 w 907256"/>
              <a:gd name="connsiteY1" fmla="*/ 164314 h 423870"/>
              <a:gd name="connsiteX2" fmla="*/ 226216 w 907256"/>
              <a:gd name="connsiteY2" fmla="*/ 26201 h 423870"/>
              <a:gd name="connsiteX3" fmla="*/ 0 w 907256"/>
              <a:gd name="connsiteY3" fmla="*/ 8 h 423870"/>
              <a:gd name="connsiteX0" fmla="*/ 907256 w 907256"/>
              <a:gd name="connsiteY0" fmla="*/ 423862 h 423862"/>
              <a:gd name="connsiteX1" fmla="*/ 640556 w 907256"/>
              <a:gd name="connsiteY1" fmla="*/ 164306 h 423862"/>
              <a:gd name="connsiteX2" fmla="*/ 259554 w 907256"/>
              <a:gd name="connsiteY2" fmla="*/ 45243 h 423862"/>
              <a:gd name="connsiteX3" fmla="*/ 0 w 907256"/>
              <a:gd name="connsiteY3" fmla="*/ 0 h 423862"/>
              <a:gd name="connsiteX0" fmla="*/ 907256 w 907256"/>
              <a:gd name="connsiteY0" fmla="*/ 423862 h 423862"/>
              <a:gd name="connsiteX1" fmla="*/ 740568 w 907256"/>
              <a:gd name="connsiteY1" fmla="*/ 183356 h 423862"/>
              <a:gd name="connsiteX2" fmla="*/ 259554 w 907256"/>
              <a:gd name="connsiteY2" fmla="*/ 45243 h 423862"/>
              <a:gd name="connsiteX3" fmla="*/ 0 w 907256"/>
              <a:gd name="connsiteY3" fmla="*/ 0 h 423862"/>
              <a:gd name="connsiteX0" fmla="*/ 907256 w 907256"/>
              <a:gd name="connsiteY0" fmla="*/ 423862 h 423862"/>
              <a:gd name="connsiteX1" fmla="*/ 778668 w 907256"/>
              <a:gd name="connsiteY1" fmla="*/ 173831 h 423862"/>
              <a:gd name="connsiteX2" fmla="*/ 259554 w 907256"/>
              <a:gd name="connsiteY2" fmla="*/ 45243 h 423862"/>
              <a:gd name="connsiteX3" fmla="*/ 0 w 907256"/>
              <a:gd name="connsiteY3" fmla="*/ 0 h 423862"/>
              <a:gd name="connsiteX0" fmla="*/ 907256 w 907256"/>
              <a:gd name="connsiteY0" fmla="*/ 423862 h 423862"/>
              <a:gd name="connsiteX1" fmla="*/ 731043 w 907256"/>
              <a:gd name="connsiteY1" fmla="*/ 164306 h 423862"/>
              <a:gd name="connsiteX2" fmla="*/ 259554 w 907256"/>
              <a:gd name="connsiteY2" fmla="*/ 45243 h 423862"/>
              <a:gd name="connsiteX3" fmla="*/ 0 w 907256"/>
              <a:gd name="connsiteY3" fmla="*/ 0 h 423862"/>
              <a:gd name="connsiteX0" fmla="*/ 907256 w 907256"/>
              <a:gd name="connsiteY0" fmla="*/ 423862 h 423862"/>
              <a:gd name="connsiteX1" fmla="*/ 716756 w 907256"/>
              <a:gd name="connsiteY1" fmla="*/ 159543 h 423862"/>
              <a:gd name="connsiteX2" fmla="*/ 259554 w 907256"/>
              <a:gd name="connsiteY2" fmla="*/ 45243 h 423862"/>
              <a:gd name="connsiteX3" fmla="*/ 0 w 907256"/>
              <a:gd name="connsiteY3" fmla="*/ 0 h 423862"/>
              <a:gd name="connsiteX0" fmla="*/ 907256 w 907256"/>
              <a:gd name="connsiteY0" fmla="*/ 423862 h 423862"/>
              <a:gd name="connsiteX1" fmla="*/ 693896 w 907256"/>
              <a:gd name="connsiteY1" fmla="*/ 182403 h 423862"/>
              <a:gd name="connsiteX2" fmla="*/ 259554 w 907256"/>
              <a:gd name="connsiteY2" fmla="*/ 45243 h 423862"/>
              <a:gd name="connsiteX3" fmla="*/ 0 w 907256"/>
              <a:gd name="connsiteY3" fmla="*/ 0 h 423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7256" h="423862">
                <a:moveTo>
                  <a:pt x="907256" y="423862"/>
                </a:moveTo>
                <a:cubicBezTo>
                  <a:pt x="868957" y="320872"/>
                  <a:pt x="801846" y="245506"/>
                  <a:pt x="693896" y="182403"/>
                </a:cubicBezTo>
                <a:cubicBezTo>
                  <a:pt x="585946" y="119300"/>
                  <a:pt x="375203" y="75644"/>
                  <a:pt x="259554" y="45243"/>
                </a:cubicBezTo>
                <a:cubicBezTo>
                  <a:pt x="143905" y="14843"/>
                  <a:pt x="0" y="0"/>
                  <a:pt x="0" y="0"/>
                </a:cubicBezTo>
              </a:path>
            </a:pathLst>
          </a:custGeom>
          <a:noFill/>
          <a:ln w="28575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1088803" y="4725485"/>
            <a:ext cx="571004" cy="378107"/>
            <a:chOff x="3580256" y="1397867"/>
            <a:chExt cx="571004" cy="378107"/>
          </a:xfrm>
        </p:grpSpPr>
        <p:sp>
          <p:nvSpPr>
            <p:cNvPr id="61" name="TextBox 60"/>
            <p:cNvSpPr txBox="1"/>
            <p:nvPr/>
          </p:nvSpPr>
          <p:spPr>
            <a:xfrm>
              <a:off x="3580256" y="1397867"/>
              <a:ext cx="571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Bx6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3865788" y="1610523"/>
              <a:ext cx="0" cy="10028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3123361" y="4786782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Buses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68" name="Freeform 67"/>
          <p:cNvSpPr/>
          <p:nvPr/>
        </p:nvSpPr>
        <p:spPr>
          <a:xfrm>
            <a:off x="2233613" y="1914525"/>
            <a:ext cx="238125" cy="163013"/>
          </a:xfrm>
          <a:custGeom>
            <a:avLst/>
            <a:gdLst>
              <a:gd name="connsiteX0" fmla="*/ 238125 w 238125"/>
              <a:gd name="connsiteY0" fmla="*/ 0 h 163013"/>
              <a:gd name="connsiteX1" fmla="*/ 123825 w 238125"/>
              <a:gd name="connsiteY1" fmla="*/ 142875 h 163013"/>
              <a:gd name="connsiteX2" fmla="*/ 0 w 238125"/>
              <a:gd name="connsiteY2" fmla="*/ 161925 h 163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163013">
                <a:moveTo>
                  <a:pt x="238125" y="0"/>
                </a:moveTo>
                <a:cubicBezTo>
                  <a:pt x="200818" y="57944"/>
                  <a:pt x="163512" y="115888"/>
                  <a:pt x="123825" y="142875"/>
                </a:cubicBezTo>
                <a:cubicBezTo>
                  <a:pt x="84137" y="169863"/>
                  <a:pt x="0" y="161925"/>
                  <a:pt x="0" y="161925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8"/>
          <p:cNvSpPr/>
          <p:nvPr/>
        </p:nvSpPr>
        <p:spPr>
          <a:xfrm>
            <a:off x="1914524" y="1928813"/>
            <a:ext cx="570154" cy="495300"/>
          </a:xfrm>
          <a:custGeom>
            <a:avLst/>
            <a:gdLst>
              <a:gd name="connsiteX0" fmla="*/ 561975 w 605278"/>
              <a:gd name="connsiteY0" fmla="*/ 0 h 495300"/>
              <a:gd name="connsiteX1" fmla="*/ 547688 w 605278"/>
              <a:gd name="connsiteY1" fmla="*/ 252412 h 495300"/>
              <a:gd name="connsiteX2" fmla="*/ 0 w 605278"/>
              <a:gd name="connsiteY2" fmla="*/ 495300 h 495300"/>
              <a:gd name="connsiteX0" fmla="*/ 561975 w 572047"/>
              <a:gd name="connsiteY0" fmla="*/ 0 h 495300"/>
              <a:gd name="connsiteX1" fmla="*/ 423863 w 572047"/>
              <a:gd name="connsiteY1" fmla="*/ 285750 h 495300"/>
              <a:gd name="connsiteX2" fmla="*/ 0 w 572047"/>
              <a:gd name="connsiteY2" fmla="*/ 495300 h 495300"/>
              <a:gd name="connsiteX0" fmla="*/ 561975 w 570705"/>
              <a:gd name="connsiteY0" fmla="*/ 0 h 495300"/>
              <a:gd name="connsiteX1" fmla="*/ 404813 w 570705"/>
              <a:gd name="connsiteY1" fmla="*/ 280987 h 495300"/>
              <a:gd name="connsiteX2" fmla="*/ 0 w 570705"/>
              <a:gd name="connsiteY2" fmla="*/ 495300 h 495300"/>
              <a:gd name="connsiteX0" fmla="*/ 561975 w 570154"/>
              <a:gd name="connsiteY0" fmla="*/ 0 h 495300"/>
              <a:gd name="connsiteX1" fmla="*/ 395288 w 570154"/>
              <a:gd name="connsiteY1" fmla="*/ 285750 h 495300"/>
              <a:gd name="connsiteX2" fmla="*/ 0 w 570154"/>
              <a:gd name="connsiteY2" fmla="*/ 49530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0154" h="495300">
                <a:moveTo>
                  <a:pt x="561975" y="0"/>
                </a:moveTo>
                <a:cubicBezTo>
                  <a:pt x="601663" y="84931"/>
                  <a:pt x="488951" y="203200"/>
                  <a:pt x="395288" y="285750"/>
                </a:cubicBezTo>
                <a:cubicBezTo>
                  <a:pt x="301625" y="368300"/>
                  <a:pt x="0" y="495300"/>
                  <a:pt x="0" y="495300"/>
                </a:cubicBezTo>
              </a:path>
            </a:pathLst>
          </a:custGeom>
          <a:noFill/>
          <a:ln w="19050">
            <a:solidFill>
              <a:srgbClr val="FFFF00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>
            <a:stCxn id="59" idx="0"/>
          </p:cNvCxnSpPr>
          <p:nvPr/>
        </p:nvCxnSpPr>
        <p:spPr>
          <a:xfrm flipH="1">
            <a:off x="3342894" y="5614988"/>
            <a:ext cx="212312" cy="773035"/>
          </a:xfrm>
          <a:prstGeom prst="line">
            <a:avLst/>
          </a:prstGeom>
          <a:noFill/>
          <a:ln w="28575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TextBox 25"/>
          <p:cNvSpPr txBox="1"/>
          <p:nvPr/>
        </p:nvSpPr>
        <p:spPr>
          <a:xfrm>
            <a:off x="-10477" y="6146348"/>
            <a:ext cx="5878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Opportunities for Southbound Lane Assignments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3044272" y="5681742"/>
            <a:ext cx="196576" cy="307524"/>
            <a:chOff x="2851423" y="5822156"/>
            <a:chExt cx="196576" cy="307524"/>
          </a:xfrm>
        </p:grpSpPr>
        <p:sp>
          <p:nvSpPr>
            <p:cNvPr id="38" name="Freeform 37"/>
            <p:cNvSpPr/>
            <p:nvPr/>
          </p:nvSpPr>
          <p:spPr>
            <a:xfrm>
              <a:off x="2851423" y="5904033"/>
              <a:ext cx="195700" cy="225647"/>
            </a:xfrm>
            <a:custGeom>
              <a:avLst/>
              <a:gdLst>
                <a:gd name="connsiteX0" fmla="*/ 12192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5493"/>
                <a:gd name="connsiteY0" fmla="*/ 300946 h 300946"/>
                <a:gd name="connsiteX1" fmla="*/ 274320 w 275493"/>
                <a:gd name="connsiteY1" fmla="*/ 19006 h 300946"/>
                <a:gd name="connsiteX2" fmla="*/ 0 w 275493"/>
                <a:gd name="connsiteY2" fmla="*/ 26626 h 300946"/>
                <a:gd name="connsiteX0" fmla="*/ 91440 w 198183"/>
                <a:gd name="connsiteY0" fmla="*/ 279699 h 279699"/>
                <a:gd name="connsiteX1" fmla="*/ 195739 w 198183"/>
                <a:gd name="connsiteY1" fmla="*/ 31096 h 279699"/>
                <a:gd name="connsiteX2" fmla="*/ 0 w 198183"/>
                <a:gd name="connsiteY2" fmla="*/ 5379 h 279699"/>
                <a:gd name="connsiteX0" fmla="*/ 105728 w 213111"/>
                <a:gd name="connsiteY0" fmla="*/ 257173 h 257173"/>
                <a:gd name="connsiteX1" fmla="*/ 210027 w 213111"/>
                <a:gd name="connsiteY1" fmla="*/ 8570 h 257173"/>
                <a:gd name="connsiteX2" fmla="*/ 0 w 213111"/>
                <a:gd name="connsiteY2" fmla="*/ 54291 h 257173"/>
                <a:gd name="connsiteX0" fmla="*/ 105728 w 213111"/>
                <a:gd name="connsiteY0" fmla="*/ 261871 h 261871"/>
                <a:gd name="connsiteX1" fmla="*/ 210027 w 213111"/>
                <a:gd name="connsiteY1" fmla="*/ 13268 h 261871"/>
                <a:gd name="connsiteX2" fmla="*/ 0 w 213111"/>
                <a:gd name="connsiteY2" fmla="*/ 58989 h 261871"/>
                <a:gd name="connsiteX0" fmla="*/ 89059 w 195700"/>
                <a:gd name="connsiteY0" fmla="*/ 258664 h 258664"/>
                <a:gd name="connsiteX1" fmla="*/ 193358 w 195700"/>
                <a:gd name="connsiteY1" fmla="*/ 10061 h 258664"/>
                <a:gd name="connsiteX2" fmla="*/ 0 w 195700"/>
                <a:gd name="connsiteY2" fmla="*/ 70070 h 258664"/>
                <a:gd name="connsiteX0" fmla="*/ 89059 w 195700"/>
                <a:gd name="connsiteY0" fmla="*/ 225647 h 225647"/>
                <a:gd name="connsiteX1" fmla="*/ 193358 w 195700"/>
                <a:gd name="connsiteY1" fmla="*/ 8000 h 225647"/>
                <a:gd name="connsiteX2" fmla="*/ 0 w 195700"/>
                <a:gd name="connsiteY2" fmla="*/ 68009 h 225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5700" h="225647">
                  <a:moveTo>
                    <a:pt x="89059" y="225647"/>
                  </a:moveTo>
                  <a:cubicBezTo>
                    <a:pt x="150019" y="131667"/>
                    <a:pt x="208201" y="34273"/>
                    <a:pt x="193358" y="8000"/>
                  </a:cubicBezTo>
                  <a:cubicBezTo>
                    <a:pt x="178515" y="-18273"/>
                    <a:pt x="93821" y="24987"/>
                    <a:pt x="0" y="68009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/>
            <p:cNvSpPr/>
            <p:nvPr/>
          </p:nvSpPr>
          <p:spPr>
            <a:xfrm>
              <a:off x="2862263" y="5822156"/>
              <a:ext cx="185736" cy="85724"/>
            </a:xfrm>
            <a:custGeom>
              <a:avLst/>
              <a:gdLst>
                <a:gd name="connsiteX0" fmla="*/ 164306 w 164306"/>
                <a:gd name="connsiteY0" fmla="*/ 83344 h 83344"/>
                <a:gd name="connsiteX1" fmla="*/ 130969 w 164306"/>
                <a:gd name="connsiteY1" fmla="*/ 21432 h 83344"/>
                <a:gd name="connsiteX2" fmla="*/ 0 w 164306"/>
                <a:gd name="connsiteY2" fmla="*/ 0 h 83344"/>
                <a:gd name="connsiteX0" fmla="*/ 164306 w 164306"/>
                <a:gd name="connsiteY0" fmla="*/ 83344 h 83344"/>
                <a:gd name="connsiteX1" fmla="*/ 130969 w 164306"/>
                <a:gd name="connsiteY1" fmla="*/ 21432 h 83344"/>
                <a:gd name="connsiteX2" fmla="*/ 0 w 164306"/>
                <a:gd name="connsiteY2" fmla="*/ 0 h 83344"/>
                <a:gd name="connsiteX0" fmla="*/ 169069 w 169069"/>
                <a:gd name="connsiteY0" fmla="*/ 111919 h 111919"/>
                <a:gd name="connsiteX1" fmla="*/ 130969 w 169069"/>
                <a:gd name="connsiteY1" fmla="*/ 21432 h 111919"/>
                <a:gd name="connsiteX2" fmla="*/ 0 w 169069"/>
                <a:gd name="connsiteY2" fmla="*/ 0 h 111919"/>
                <a:gd name="connsiteX0" fmla="*/ 190500 w 190500"/>
                <a:gd name="connsiteY0" fmla="*/ 111919 h 111919"/>
                <a:gd name="connsiteX1" fmla="*/ 152400 w 190500"/>
                <a:gd name="connsiteY1" fmla="*/ 21432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85737 w 185737"/>
                <a:gd name="connsiteY0" fmla="*/ 111919 h 111919"/>
                <a:gd name="connsiteX1" fmla="*/ 147637 w 185737"/>
                <a:gd name="connsiteY1" fmla="*/ 26195 h 111919"/>
                <a:gd name="connsiteX2" fmla="*/ 0 w 185737"/>
                <a:gd name="connsiteY2" fmla="*/ 0 h 111919"/>
                <a:gd name="connsiteX0" fmla="*/ 183355 w 183355"/>
                <a:gd name="connsiteY0" fmla="*/ 88106 h 88106"/>
                <a:gd name="connsiteX1" fmla="*/ 147637 w 183355"/>
                <a:gd name="connsiteY1" fmla="*/ 26195 h 88106"/>
                <a:gd name="connsiteX2" fmla="*/ 0 w 183355"/>
                <a:gd name="connsiteY2" fmla="*/ 0 h 88106"/>
                <a:gd name="connsiteX0" fmla="*/ 185736 w 185736"/>
                <a:gd name="connsiteY0" fmla="*/ 85724 h 85724"/>
                <a:gd name="connsiteX1" fmla="*/ 147637 w 185736"/>
                <a:gd name="connsiteY1" fmla="*/ 26195 h 85724"/>
                <a:gd name="connsiteX2" fmla="*/ 0 w 185736"/>
                <a:gd name="connsiteY2" fmla="*/ 0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6" h="85724">
                  <a:moveTo>
                    <a:pt x="185736" y="85724"/>
                  </a:moveTo>
                  <a:cubicBezTo>
                    <a:pt x="174624" y="65087"/>
                    <a:pt x="178593" y="40482"/>
                    <a:pt x="147637" y="26195"/>
                  </a:cubicBezTo>
                  <a:cubicBezTo>
                    <a:pt x="116681" y="11908"/>
                    <a:pt x="48418" y="4763"/>
                    <a:pt x="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947203" y="5660438"/>
            <a:ext cx="377418" cy="385882"/>
            <a:chOff x="4038510" y="5769880"/>
            <a:chExt cx="377418" cy="385882"/>
          </a:xfrm>
        </p:grpSpPr>
        <p:cxnSp>
          <p:nvCxnSpPr>
            <p:cNvPr id="46" name="Straight Connector 45"/>
            <p:cNvCxnSpPr/>
            <p:nvPr/>
          </p:nvCxnSpPr>
          <p:spPr>
            <a:xfrm flipH="1" flipV="1">
              <a:off x="4162620" y="5774446"/>
              <a:ext cx="52181" cy="194656"/>
            </a:xfrm>
            <a:prstGeom prst="line">
              <a:avLst/>
            </a:prstGeom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Freeform 66"/>
            <p:cNvSpPr/>
            <p:nvPr/>
          </p:nvSpPr>
          <p:spPr>
            <a:xfrm>
              <a:off x="4222624" y="5895315"/>
              <a:ext cx="193304" cy="260447"/>
            </a:xfrm>
            <a:custGeom>
              <a:avLst/>
              <a:gdLst>
                <a:gd name="connsiteX0" fmla="*/ 12192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5493"/>
                <a:gd name="connsiteY0" fmla="*/ 300946 h 300946"/>
                <a:gd name="connsiteX1" fmla="*/ 274320 w 275493"/>
                <a:gd name="connsiteY1" fmla="*/ 19006 h 300946"/>
                <a:gd name="connsiteX2" fmla="*/ 0 w 275493"/>
                <a:gd name="connsiteY2" fmla="*/ 26626 h 300946"/>
                <a:gd name="connsiteX0" fmla="*/ 91440 w 198183"/>
                <a:gd name="connsiteY0" fmla="*/ 279699 h 279699"/>
                <a:gd name="connsiteX1" fmla="*/ 195739 w 198183"/>
                <a:gd name="connsiteY1" fmla="*/ 31096 h 279699"/>
                <a:gd name="connsiteX2" fmla="*/ 0 w 198183"/>
                <a:gd name="connsiteY2" fmla="*/ 5379 h 279699"/>
                <a:gd name="connsiteX0" fmla="*/ 105728 w 213111"/>
                <a:gd name="connsiteY0" fmla="*/ 257173 h 257173"/>
                <a:gd name="connsiteX1" fmla="*/ 210027 w 213111"/>
                <a:gd name="connsiteY1" fmla="*/ 8570 h 257173"/>
                <a:gd name="connsiteX2" fmla="*/ 0 w 213111"/>
                <a:gd name="connsiteY2" fmla="*/ 54291 h 257173"/>
                <a:gd name="connsiteX0" fmla="*/ 105728 w 213111"/>
                <a:gd name="connsiteY0" fmla="*/ 261871 h 261871"/>
                <a:gd name="connsiteX1" fmla="*/ 210027 w 213111"/>
                <a:gd name="connsiteY1" fmla="*/ 13268 h 261871"/>
                <a:gd name="connsiteX2" fmla="*/ 0 w 213111"/>
                <a:gd name="connsiteY2" fmla="*/ 58989 h 261871"/>
                <a:gd name="connsiteX0" fmla="*/ 89059 w 195700"/>
                <a:gd name="connsiteY0" fmla="*/ 258664 h 258664"/>
                <a:gd name="connsiteX1" fmla="*/ 193358 w 195700"/>
                <a:gd name="connsiteY1" fmla="*/ 10061 h 258664"/>
                <a:gd name="connsiteX2" fmla="*/ 0 w 195700"/>
                <a:gd name="connsiteY2" fmla="*/ 70070 h 258664"/>
                <a:gd name="connsiteX0" fmla="*/ 89059 w 195700"/>
                <a:gd name="connsiteY0" fmla="*/ 225647 h 225647"/>
                <a:gd name="connsiteX1" fmla="*/ 193358 w 195700"/>
                <a:gd name="connsiteY1" fmla="*/ 8000 h 225647"/>
                <a:gd name="connsiteX2" fmla="*/ 0 w 195700"/>
                <a:gd name="connsiteY2" fmla="*/ 68009 h 225647"/>
                <a:gd name="connsiteX0" fmla="*/ 0 w 252330"/>
                <a:gd name="connsiteY0" fmla="*/ 221567 h 221567"/>
                <a:gd name="connsiteX1" fmla="*/ 104299 w 252330"/>
                <a:gd name="connsiteY1" fmla="*/ 3920 h 221567"/>
                <a:gd name="connsiteX2" fmla="*/ 225266 w 252330"/>
                <a:gd name="connsiteY2" fmla="*/ 94885 h 221567"/>
                <a:gd name="connsiteX0" fmla="*/ 0 w 225266"/>
                <a:gd name="connsiteY0" fmla="*/ 222717 h 222717"/>
                <a:gd name="connsiteX1" fmla="*/ 104299 w 225266"/>
                <a:gd name="connsiteY1" fmla="*/ 5070 h 222717"/>
                <a:gd name="connsiteX2" fmla="*/ 225266 w 225266"/>
                <a:gd name="connsiteY2" fmla="*/ 96035 h 222717"/>
                <a:gd name="connsiteX0" fmla="*/ 8140 w 123869"/>
                <a:gd name="connsiteY0" fmla="*/ 285835 h 285835"/>
                <a:gd name="connsiteX1" fmla="*/ 2902 w 123869"/>
                <a:gd name="connsiteY1" fmla="*/ 8657 h 285835"/>
                <a:gd name="connsiteX2" fmla="*/ 123869 w 123869"/>
                <a:gd name="connsiteY2" fmla="*/ 99622 h 285835"/>
                <a:gd name="connsiteX0" fmla="*/ 18368 w 134097"/>
                <a:gd name="connsiteY0" fmla="*/ 285835 h 285835"/>
                <a:gd name="connsiteX1" fmla="*/ 13130 w 134097"/>
                <a:gd name="connsiteY1" fmla="*/ 8657 h 285835"/>
                <a:gd name="connsiteX2" fmla="*/ 134097 w 134097"/>
                <a:gd name="connsiteY2" fmla="*/ 99622 h 285835"/>
                <a:gd name="connsiteX0" fmla="*/ 24632 w 140361"/>
                <a:gd name="connsiteY0" fmla="*/ 285835 h 285835"/>
                <a:gd name="connsiteX1" fmla="*/ 19394 w 140361"/>
                <a:gd name="connsiteY1" fmla="*/ 8657 h 285835"/>
                <a:gd name="connsiteX2" fmla="*/ 140361 w 140361"/>
                <a:gd name="connsiteY2" fmla="*/ 99622 h 285835"/>
                <a:gd name="connsiteX0" fmla="*/ 24361 w 135327"/>
                <a:gd name="connsiteY0" fmla="*/ 288920 h 288920"/>
                <a:gd name="connsiteX1" fmla="*/ 19123 w 135327"/>
                <a:gd name="connsiteY1" fmla="*/ 11742 h 288920"/>
                <a:gd name="connsiteX2" fmla="*/ 135327 w 135327"/>
                <a:gd name="connsiteY2" fmla="*/ 86038 h 288920"/>
                <a:gd name="connsiteX0" fmla="*/ 27771 w 195887"/>
                <a:gd name="connsiteY0" fmla="*/ 291956 h 291956"/>
                <a:gd name="connsiteX1" fmla="*/ 22533 w 195887"/>
                <a:gd name="connsiteY1" fmla="*/ 14778 h 291956"/>
                <a:gd name="connsiteX2" fmla="*/ 195887 w 195887"/>
                <a:gd name="connsiteY2" fmla="*/ 76374 h 291956"/>
                <a:gd name="connsiteX0" fmla="*/ 27771 w 195887"/>
                <a:gd name="connsiteY0" fmla="*/ 290923 h 290923"/>
                <a:gd name="connsiteX1" fmla="*/ 22533 w 195887"/>
                <a:gd name="connsiteY1" fmla="*/ 13745 h 290923"/>
                <a:gd name="connsiteX2" fmla="*/ 195887 w 195887"/>
                <a:gd name="connsiteY2" fmla="*/ 75341 h 290923"/>
                <a:gd name="connsiteX0" fmla="*/ 27771 w 195887"/>
                <a:gd name="connsiteY0" fmla="*/ 260447 h 260447"/>
                <a:gd name="connsiteX1" fmla="*/ 22533 w 195887"/>
                <a:gd name="connsiteY1" fmla="*/ 26132 h 260447"/>
                <a:gd name="connsiteX2" fmla="*/ 195887 w 195887"/>
                <a:gd name="connsiteY2" fmla="*/ 44865 h 260447"/>
                <a:gd name="connsiteX0" fmla="*/ 29950 w 193304"/>
                <a:gd name="connsiteY0" fmla="*/ 260447 h 260447"/>
                <a:gd name="connsiteX1" fmla="*/ 19950 w 193304"/>
                <a:gd name="connsiteY1" fmla="*/ 26132 h 260447"/>
                <a:gd name="connsiteX2" fmla="*/ 193304 w 193304"/>
                <a:gd name="connsiteY2" fmla="*/ 44865 h 26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304" h="260447">
                  <a:moveTo>
                    <a:pt x="29950" y="260447"/>
                  </a:moveTo>
                  <a:cubicBezTo>
                    <a:pt x="-9102" y="80742"/>
                    <a:pt x="-7276" y="62062"/>
                    <a:pt x="19950" y="26132"/>
                  </a:cubicBezTo>
                  <a:cubicBezTo>
                    <a:pt x="47176" y="-9798"/>
                    <a:pt x="88688" y="-13238"/>
                    <a:pt x="193304" y="44865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>
              <a:off x="4038510" y="5920389"/>
              <a:ext cx="185736" cy="85724"/>
            </a:xfrm>
            <a:custGeom>
              <a:avLst/>
              <a:gdLst>
                <a:gd name="connsiteX0" fmla="*/ 164306 w 164306"/>
                <a:gd name="connsiteY0" fmla="*/ 83344 h 83344"/>
                <a:gd name="connsiteX1" fmla="*/ 130969 w 164306"/>
                <a:gd name="connsiteY1" fmla="*/ 21432 h 83344"/>
                <a:gd name="connsiteX2" fmla="*/ 0 w 164306"/>
                <a:gd name="connsiteY2" fmla="*/ 0 h 83344"/>
                <a:gd name="connsiteX0" fmla="*/ 164306 w 164306"/>
                <a:gd name="connsiteY0" fmla="*/ 83344 h 83344"/>
                <a:gd name="connsiteX1" fmla="*/ 130969 w 164306"/>
                <a:gd name="connsiteY1" fmla="*/ 21432 h 83344"/>
                <a:gd name="connsiteX2" fmla="*/ 0 w 164306"/>
                <a:gd name="connsiteY2" fmla="*/ 0 h 83344"/>
                <a:gd name="connsiteX0" fmla="*/ 169069 w 169069"/>
                <a:gd name="connsiteY0" fmla="*/ 111919 h 111919"/>
                <a:gd name="connsiteX1" fmla="*/ 130969 w 169069"/>
                <a:gd name="connsiteY1" fmla="*/ 21432 h 111919"/>
                <a:gd name="connsiteX2" fmla="*/ 0 w 169069"/>
                <a:gd name="connsiteY2" fmla="*/ 0 h 111919"/>
                <a:gd name="connsiteX0" fmla="*/ 190500 w 190500"/>
                <a:gd name="connsiteY0" fmla="*/ 111919 h 111919"/>
                <a:gd name="connsiteX1" fmla="*/ 152400 w 190500"/>
                <a:gd name="connsiteY1" fmla="*/ 21432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90500 w 190500"/>
                <a:gd name="connsiteY0" fmla="*/ 111919 h 111919"/>
                <a:gd name="connsiteX1" fmla="*/ 147637 w 190500"/>
                <a:gd name="connsiteY1" fmla="*/ 26195 h 111919"/>
                <a:gd name="connsiteX2" fmla="*/ 0 w 190500"/>
                <a:gd name="connsiteY2" fmla="*/ 0 h 111919"/>
                <a:gd name="connsiteX0" fmla="*/ 185737 w 185737"/>
                <a:gd name="connsiteY0" fmla="*/ 111919 h 111919"/>
                <a:gd name="connsiteX1" fmla="*/ 147637 w 185737"/>
                <a:gd name="connsiteY1" fmla="*/ 26195 h 111919"/>
                <a:gd name="connsiteX2" fmla="*/ 0 w 185737"/>
                <a:gd name="connsiteY2" fmla="*/ 0 h 111919"/>
                <a:gd name="connsiteX0" fmla="*/ 183355 w 183355"/>
                <a:gd name="connsiteY0" fmla="*/ 88106 h 88106"/>
                <a:gd name="connsiteX1" fmla="*/ 147637 w 183355"/>
                <a:gd name="connsiteY1" fmla="*/ 26195 h 88106"/>
                <a:gd name="connsiteX2" fmla="*/ 0 w 183355"/>
                <a:gd name="connsiteY2" fmla="*/ 0 h 88106"/>
                <a:gd name="connsiteX0" fmla="*/ 185736 w 185736"/>
                <a:gd name="connsiteY0" fmla="*/ 85724 h 85724"/>
                <a:gd name="connsiteX1" fmla="*/ 147637 w 185736"/>
                <a:gd name="connsiteY1" fmla="*/ 26195 h 85724"/>
                <a:gd name="connsiteX2" fmla="*/ 0 w 185736"/>
                <a:gd name="connsiteY2" fmla="*/ 0 h 8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5736" h="85724">
                  <a:moveTo>
                    <a:pt x="185736" y="85724"/>
                  </a:moveTo>
                  <a:cubicBezTo>
                    <a:pt x="174624" y="65087"/>
                    <a:pt x="178593" y="40482"/>
                    <a:pt x="147637" y="26195"/>
                  </a:cubicBezTo>
                  <a:cubicBezTo>
                    <a:pt x="116681" y="11908"/>
                    <a:pt x="48418" y="4763"/>
                    <a:pt x="0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Freeform 71"/>
            <p:cNvSpPr/>
            <p:nvPr/>
          </p:nvSpPr>
          <p:spPr>
            <a:xfrm>
              <a:off x="4210389" y="5769880"/>
              <a:ext cx="118586" cy="186054"/>
            </a:xfrm>
            <a:custGeom>
              <a:avLst/>
              <a:gdLst>
                <a:gd name="connsiteX0" fmla="*/ 12192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4320"/>
                <a:gd name="connsiteY0" fmla="*/ 281940 h 281940"/>
                <a:gd name="connsiteX1" fmla="*/ 274320 w 274320"/>
                <a:gd name="connsiteY1" fmla="*/ 0 h 281940"/>
                <a:gd name="connsiteX2" fmla="*/ 0 w 274320"/>
                <a:gd name="connsiteY2" fmla="*/ 7620 h 281940"/>
                <a:gd name="connsiteX0" fmla="*/ 91440 w 275493"/>
                <a:gd name="connsiteY0" fmla="*/ 300946 h 300946"/>
                <a:gd name="connsiteX1" fmla="*/ 274320 w 275493"/>
                <a:gd name="connsiteY1" fmla="*/ 19006 h 300946"/>
                <a:gd name="connsiteX2" fmla="*/ 0 w 275493"/>
                <a:gd name="connsiteY2" fmla="*/ 26626 h 300946"/>
                <a:gd name="connsiteX0" fmla="*/ 91440 w 198183"/>
                <a:gd name="connsiteY0" fmla="*/ 279699 h 279699"/>
                <a:gd name="connsiteX1" fmla="*/ 195739 w 198183"/>
                <a:gd name="connsiteY1" fmla="*/ 31096 h 279699"/>
                <a:gd name="connsiteX2" fmla="*/ 0 w 198183"/>
                <a:gd name="connsiteY2" fmla="*/ 5379 h 279699"/>
                <a:gd name="connsiteX0" fmla="*/ 105728 w 213111"/>
                <a:gd name="connsiteY0" fmla="*/ 257173 h 257173"/>
                <a:gd name="connsiteX1" fmla="*/ 210027 w 213111"/>
                <a:gd name="connsiteY1" fmla="*/ 8570 h 257173"/>
                <a:gd name="connsiteX2" fmla="*/ 0 w 213111"/>
                <a:gd name="connsiteY2" fmla="*/ 54291 h 257173"/>
                <a:gd name="connsiteX0" fmla="*/ 105728 w 213111"/>
                <a:gd name="connsiteY0" fmla="*/ 261871 h 261871"/>
                <a:gd name="connsiteX1" fmla="*/ 210027 w 213111"/>
                <a:gd name="connsiteY1" fmla="*/ 13268 h 261871"/>
                <a:gd name="connsiteX2" fmla="*/ 0 w 213111"/>
                <a:gd name="connsiteY2" fmla="*/ 58989 h 261871"/>
                <a:gd name="connsiteX0" fmla="*/ 89059 w 195700"/>
                <a:gd name="connsiteY0" fmla="*/ 258664 h 258664"/>
                <a:gd name="connsiteX1" fmla="*/ 193358 w 195700"/>
                <a:gd name="connsiteY1" fmla="*/ 10061 h 258664"/>
                <a:gd name="connsiteX2" fmla="*/ 0 w 195700"/>
                <a:gd name="connsiteY2" fmla="*/ 70070 h 258664"/>
                <a:gd name="connsiteX0" fmla="*/ 89059 w 195700"/>
                <a:gd name="connsiteY0" fmla="*/ 225647 h 225647"/>
                <a:gd name="connsiteX1" fmla="*/ 193358 w 195700"/>
                <a:gd name="connsiteY1" fmla="*/ 8000 h 225647"/>
                <a:gd name="connsiteX2" fmla="*/ 0 w 195700"/>
                <a:gd name="connsiteY2" fmla="*/ 68009 h 225647"/>
                <a:gd name="connsiteX0" fmla="*/ 0 w 252330"/>
                <a:gd name="connsiteY0" fmla="*/ 221567 h 221567"/>
                <a:gd name="connsiteX1" fmla="*/ 104299 w 252330"/>
                <a:gd name="connsiteY1" fmla="*/ 3920 h 221567"/>
                <a:gd name="connsiteX2" fmla="*/ 225266 w 252330"/>
                <a:gd name="connsiteY2" fmla="*/ 94885 h 221567"/>
                <a:gd name="connsiteX0" fmla="*/ 0 w 225266"/>
                <a:gd name="connsiteY0" fmla="*/ 222717 h 222717"/>
                <a:gd name="connsiteX1" fmla="*/ 104299 w 225266"/>
                <a:gd name="connsiteY1" fmla="*/ 5070 h 222717"/>
                <a:gd name="connsiteX2" fmla="*/ 225266 w 225266"/>
                <a:gd name="connsiteY2" fmla="*/ 96035 h 222717"/>
                <a:gd name="connsiteX0" fmla="*/ 8140 w 123869"/>
                <a:gd name="connsiteY0" fmla="*/ 285835 h 285835"/>
                <a:gd name="connsiteX1" fmla="*/ 2902 w 123869"/>
                <a:gd name="connsiteY1" fmla="*/ 8657 h 285835"/>
                <a:gd name="connsiteX2" fmla="*/ 123869 w 123869"/>
                <a:gd name="connsiteY2" fmla="*/ 99622 h 285835"/>
                <a:gd name="connsiteX0" fmla="*/ 18368 w 134097"/>
                <a:gd name="connsiteY0" fmla="*/ 285835 h 285835"/>
                <a:gd name="connsiteX1" fmla="*/ 13130 w 134097"/>
                <a:gd name="connsiteY1" fmla="*/ 8657 h 285835"/>
                <a:gd name="connsiteX2" fmla="*/ 134097 w 134097"/>
                <a:gd name="connsiteY2" fmla="*/ 99622 h 285835"/>
                <a:gd name="connsiteX0" fmla="*/ 24632 w 140361"/>
                <a:gd name="connsiteY0" fmla="*/ 285835 h 285835"/>
                <a:gd name="connsiteX1" fmla="*/ 19394 w 140361"/>
                <a:gd name="connsiteY1" fmla="*/ 8657 h 285835"/>
                <a:gd name="connsiteX2" fmla="*/ 140361 w 140361"/>
                <a:gd name="connsiteY2" fmla="*/ 99622 h 285835"/>
                <a:gd name="connsiteX0" fmla="*/ 24361 w 135327"/>
                <a:gd name="connsiteY0" fmla="*/ 288920 h 288920"/>
                <a:gd name="connsiteX1" fmla="*/ 19123 w 135327"/>
                <a:gd name="connsiteY1" fmla="*/ 11742 h 288920"/>
                <a:gd name="connsiteX2" fmla="*/ 135327 w 135327"/>
                <a:gd name="connsiteY2" fmla="*/ 86038 h 288920"/>
                <a:gd name="connsiteX0" fmla="*/ 27771 w 195887"/>
                <a:gd name="connsiteY0" fmla="*/ 291956 h 291956"/>
                <a:gd name="connsiteX1" fmla="*/ 22533 w 195887"/>
                <a:gd name="connsiteY1" fmla="*/ 14778 h 291956"/>
                <a:gd name="connsiteX2" fmla="*/ 195887 w 195887"/>
                <a:gd name="connsiteY2" fmla="*/ 76374 h 291956"/>
                <a:gd name="connsiteX0" fmla="*/ 27771 w 195887"/>
                <a:gd name="connsiteY0" fmla="*/ 290923 h 290923"/>
                <a:gd name="connsiteX1" fmla="*/ 22533 w 195887"/>
                <a:gd name="connsiteY1" fmla="*/ 13745 h 290923"/>
                <a:gd name="connsiteX2" fmla="*/ 195887 w 195887"/>
                <a:gd name="connsiteY2" fmla="*/ 75341 h 290923"/>
                <a:gd name="connsiteX0" fmla="*/ 27771 w 195887"/>
                <a:gd name="connsiteY0" fmla="*/ 260447 h 260447"/>
                <a:gd name="connsiteX1" fmla="*/ 22533 w 195887"/>
                <a:gd name="connsiteY1" fmla="*/ 26132 h 260447"/>
                <a:gd name="connsiteX2" fmla="*/ 195887 w 195887"/>
                <a:gd name="connsiteY2" fmla="*/ 44865 h 260447"/>
                <a:gd name="connsiteX0" fmla="*/ 29950 w 193304"/>
                <a:gd name="connsiteY0" fmla="*/ 260447 h 260447"/>
                <a:gd name="connsiteX1" fmla="*/ 19950 w 193304"/>
                <a:gd name="connsiteY1" fmla="*/ 26132 h 260447"/>
                <a:gd name="connsiteX2" fmla="*/ 193304 w 193304"/>
                <a:gd name="connsiteY2" fmla="*/ 44865 h 260447"/>
                <a:gd name="connsiteX0" fmla="*/ 0 w 173354"/>
                <a:gd name="connsiteY0" fmla="*/ 26132 h 44865"/>
                <a:gd name="connsiteX1" fmla="*/ 173354 w 173354"/>
                <a:gd name="connsiteY1" fmla="*/ 44865 h 44865"/>
                <a:gd name="connsiteX0" fmla="*/ 0 w 99536"/>
                <a:gd name="connsiteY0" fmla="*/ 148738 h 148738"/>
                <a:gd name="connsiteX1" fmla="*/ 99536 w 99536"/>
                <a:gd name="connsiteY1" fmla="*/ 12690 h 148738"/>
                <a:gd name="connsiteX0" fmla="*/ 0 w 99536"/>
                <a:gd name="connsiteY0" fmla="*/ 136048 h 136048"/>
                <a:gd name="connsiteX1" fmla="*/ 99536 w 99536"/>
                <a:gd name="connsiteY1" fmla="*/ 0 h 136048"/>
                <a:gd name="connsiteX0" fmla="*/ 0 w 99536"/>
                <a:gd name="connsiteY0" fmla="*/ 136048 h 136048"/>
                <a:gd name="connsiteX1" fmla="*/ 99536 w 99536"/>
                <a:gd name="connsiteY1" fmla="*/ 0 h 136048"/>
                <a:gd name="connsiteX0" fmla="*/ 0 w 99536"/>
                <a:gd name="connsiteY0" fmla="*/ 136048 h 136048"/>
                <a:gd name="connsiteX1" fmla="*/ 99536 w 99536"/>
                <a:gd name="connsiteY1" fmla="*/ 0 h 136048"/>
                <a:gd name="connsiteX0" fmla="*/ 0 w 118586"/>
                <a:gd name="connsiteY0" fmla="*/ 186054 h 186054"/>
                <a:gd name="connsiteX1" fmla="*/ 118586 w 118586"/>
                <a:gd name="connsiteY1" fmla="*/ 0 h 186054"/>
                <a:gd name="connsiteX0" fmla="*/ 0 w 118586"/>
                <a:gd name="connsiteY0" fmla="*/ 186054 h 186054"/>
                <a:gd name="connsiteX1" fmla="*/ 118586 w 118586"/>
                <a:gd name="connsiteY1" fmla="*/ 0 h 186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8586" h="186054">
                  <a:moveTo>
                    <a:pt x="0" y="186054"/>
                  </a:moveTo>
                  <a:cubicBezTo>
                    <a:pt x="22463" y="114406"/>
                    <a:pt x="47308" y="63341"/>
                    <a:pt x="118586" y="0"/>
                  </a:cubicBezTo>
                </a:path>
              </a:pathLst>
            </a:custGeom>
            <a:noFill/>
            <a:ln w="28575">
              <a:solidFill>
                <a:srgbClr val="FFC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3573535" y="1732491"/>
            <a:ext cx="825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165 </a:t>
            </a:r>
            <a:r>
              <a:rPr lang="en-US" sz="1000" b="1" dirty="0" err="1" smtClean="0">
                <a:solidFill>
                  <a:srgbClr val="FFFF00"/>
                </a:solidFill>
              </a:rPr>
              <a:t>vph</a:t>
            </a:r>
            <a:r>
              <a:rPr lang="en-US" sz="1000" b="1" dirty="0" smtClean="0">
                <a:solidFill>
                  <a:srgbClr val="FFFF00"/>
                </a:solidFill>
              </a:rPr>
              <a:t> (PM Peak)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527253" y="2292386"/>
            <a:ext cx="415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342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517173" y="2505905"/>
            <a:ext cx="415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79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618124" y="2330843"/>
            <a:ext cx="415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23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939386" y="2003610"/>
            <a:ext cx="4159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13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369756" y="5718766"/>
            <a:ext cx="1744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 smtClean="0">
                <a:solidFill>
                  <a:srgbClr val="FFC000"/>
                </a:solidFill>
              </a:rPr>
              <a:t>Westchester Ave</a:t>
            </a:r>
            <a:endParaRPr lang="en-US" sz="1000" b="1" dirty="0">
              <a:solidFill>
                <a:srgbClr val="FFC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956860" y="5560713"/>
            <a:ext cx="11607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 smtClean="0">
                <a:solidFill>
                  <a:srgbClr val="FFC000"/>
                </a:solidFill>
              </a:rPr>
              <a:t>163 St (Inner)</a:t>
            </a:r>
            <a:endParaRPr lang="en-US" sz="1000" b="1" dirty="0">
              <a:solidFill>
                <a:srgbClr val="FFC000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96732" y="5641398"/>
            <a:ext cx="807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 smtClean="0">
                <a:solidFill>
                  <a:srgbClr val="FFC000"/>
                </a:solidFill>
              </a:rPr>
              <a:t>163 St (Outer)</a:t>
            </a:r>
            <a:endParaRPr lang="en-US" sz="1000" b="1" dirty="0">
              <a:solidFill>
                <a:srgbClr val="FFC000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260082" y="5726338"/>
            <a:ext cx="6737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C000"/>
                </a:solidFill>
              </a:rPr>
              <a:t>162 St</a:t>
            </a:r>
            <a:endParaRPr lang="en-US" sz="1000" b="1" dirty="0">
              <a:solidFill>
                <a:srgbClr val="FFC000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175810" y="5508781"/>
            <a:ext cx="17213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C000"/>
                </a:solidFill>
              </a:rPr>
              <a:t>Westchester Ave</a:t>
            </a:r>
            <a:endParaRPr lang="en-US" sz="1000" b="1" dirty="0">
              <a:solidFill>
                <a:srgbClr val="FFC000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632882" y="5016246"/>
            <a:ext cx="755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C000"/>
                </a:solidFill>
              </a:rPr>
              <a:t>Rev James A Polite Ave</a:t>
            </a:r>
            <a:endParaRPr lang="en-US" sz="1000" b="1" dirty="0">
              <a:solidFill>
                <a:srgbClr val="FFC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715112" y="5980723"/>
            <a:ext cx="17447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 smtClean="0">
                <a:solidFill>
                  <a:srgbClr val="FFC000"/>
                </a:solidFill>
              </a:rPr>
              <a:t>Left Turn Only</a:t>
            </a:r>
            <a:endParaRPr lang="en-US" sz="1000" b="1" dirty="0">
              <a:solidFill>
                <a:srgbClr val="FFC000"/>
              </a:solidFill>
            </a:endParaRPr>
          </a:p>
        </p:txBody>
      </p:sp>
      <p:grpSp>
        <p:nvGrpSpPr>
          <p:cNvPr id="87" name="Group 86"/>
          <p:cNvGrpSpPr/>
          <p:nvPr/>
        </p:nvGrpSpPr>
        <p:grpSpPr>
          <a:xfrm>
            <a:off x="4740025" y="3639692"/>
            <a:ext cx="1258850" cy="460282"/>
            <a:chOff x="4518138" y="5509477"/>
            <a:chExt cx="1258850" cy="460282"/>
          </a:xfrm>
        </p:grpSpPr>
        <p:sp>
          <p:nvSpPr>
            <p:cNvPr id="88" name="Rectangle 87"/>
            <p:cNvSpPr/>
            <p:nvPr/>
          </p:nvSpPr>
          <p:spPr>
            <a:xfrm>
              <a:off x="4518138" y="5509477"/>
              <a:ext cx="1215239" cy="45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742037" y="5723538"/>
              <a:ext cx="10349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Opportunities</a:t>
              </a:r>
              <a:endParaRPr lang="en-US" sz="1000" b="1" dirty="0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4737449" y="5509477"/>
              <a:ext cx="10349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Issues</a:t>
              </a:r>
              <a:endParaRPr lang="en-US" sz="1000" b="1" dirty="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616095" y="5574747"/>
              <a:ext cx="137160" cy="13716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619377" y="578595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58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9448"/>
            <a:ext cx="5943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88559"/>
            <a:ext cx="5943600" cy="2743200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0" y="787400"/>
            <a:ext cx="4318000" cy="2743200"/>
            <a:chOff x="0" y="787400"/>
            <a:chExt cx="4318000" cy="2743200"/>
          </a:xfrm>
        </p:grpSpPr>
        <p:sp>
          <p:nvSpPr>
            <p:cNvPr id="4" name="Freeform 3"/>
            <p:cNvSpPr/>
            <p:nvPr/>
          </p:nvSpPr>
          <p:spPr>
            <a:xfrm>
              <a:off x="1292225" y="787400"/>
              <a:ext cx="1177925" cy="1943100"/>
            </a:xfrm>
            <a:custGeom>
              <a:avLst/>
              <a:gdLst>
                <a:gd name="connsiteX0" fmla="*/ 1177925 w 1177925"/>
                <a:gd name="connsiteY0" fmla="*/ 0 h 1943100"/>
                <a:gd name="connsiteX1" fmla="*/ 615950 w 1177925"/>
                <a:gd name="connsiteY1" fmla="*/ 0 h 1943100"/>
                <a:gd name="connsiteX2" fmla="*/ 581025 w 1177925"/>
                <a:gd name="connsiteY2" fmla="*/ 1273175 h 1943100"/>
                <a:gd name="connsiteX3" fmla="*/ 0 w 1177925"/>
                <a:gd name="connsiteY3" fmla="*/ 1250950 h 1943100"/>
                <a:gd name="connsiteX4" fmla="*/ 3175 w 1177925"/>
                <a:gd name="connsiteY4" fmla="*/ 1943100 h 1943100"/>
                <a:gd name="connsiteX5" fmla="*/ 1168400 w 1177925"/>
                <a:gd name="connsiteY5" fmla="*/ 1165225 h 1943100"/>
                <a:gd name="connsiteX6" fmla="*/ 1177925 w 1177925"/>
                <a:gd name="connsiteY6" fmla="*/ 0 h 194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25" h="1943100">
                  <a:moveTo>
                    <a:pt x="1177925" y="0"/>
                  </a:moveTo>
                  <a:lnTo>
                    <a:pt x="615950" y="0"/>
                  </a:lnTo>
                  <a:lnTo>
                    <a:pt x="581025" y="1273175"/>
                  </a:lnTo>
                  <a:lnTo>
                    <a:pt x="0" y="1250950"/>
                  </a:lnTo>
                  <a:cubicBezTo>
                    <a:pt x="1058" y="1481667"/>
                    <a:pt x="2117" y="1712383"/>
                    <a:pt x="3175" y="1943100"/>
                  </a:cubicBezTo>
                  <a:lnTo>
                    <a:pt x="1168400" y="1165225"/>
                  </a:lnTo>
                  <a:lnTo>
                    <a:pt x="117792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>
              <a:off x="0" y="2643188"/>
              <a:ext cx="957263" cy="688181"/>
            </a:xfrm>
            <a:custGeom>
              <a:avLst/>
              <a:gdLst>
                <a:gd name="connsiteX0" fmla="*/ 957263 w 957263"/>
                <a:gd name="connsiteY0" fmla="*/ 0 h 688181"/>
                <a:gd name="connsiteX1" fmla="*/ 478631 w 957263"/>
                <a:gd name="connsiteY1" fmla="*/ 16668 h 688181"/>
                <a:gd name="connsiteX2" fmla="*/ 483394 w 957263"/>
                <a:gd name="connsiteY2" fmla="*/ 200025 h 688181"/>
                <a:gd name="connsiteX3" fmla="*/ 0 w 957263"/>
                <a:gd name="connsiteY3" fmla="*/ 264318 h 688181"/>
                <a:gd name="connsiteX4" fmla="*/ 0 w 957263"/>
                <a:gd name="connsiteY4" fmla="*/ 688181 h 688181"/>
                <a:gd name="connsiteX5" fmla="*/ 481013 w 957263"/>
                <a:gd name="connsiteY5" fmla="*/ 673893 h 688181"/>
                <a:gd name="connsiteX6" fmla="*/ 947738 w 957263"/>
                <a:gd name="connsiteY6" fmla="*/ 326231 h 688181"/>
                <a:gd name="connsiteX7" fmla="*/ 957263 w 957263"/>
                <a:gd name="connsiteY7" fmla="*/ 0 h 68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57263" h="688181">
                  <a:moveTo>
                    <a:pt x="957263" y="0"/>
                  </a:moveTo>
                  <a:lnTo>
                    <a:pt x="478631" y="16668"/>
                  </a:lnTo>
                  <a:lnTo>
                    <a:pt x="483394" y="200025"/>
                  </a:lnTo>
                  <a:lnTo>
                    <a:pt x="0" y="264318"/>
                  </a:lnTo>
                  <a:lnTo>
                    <a:pt x="0" y="688181"/>
                  </a:lnTo>
                  <a:lnTo>
                    <a:pt x="481013" y="673893"/>
                  </a:lnTo>
                  <a:lnTo>
                    <a:pt x="947738" y="326231"/>
                  </a:lnTo>
                  <a:lnTo>
                    <a:pt x="957263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/>
            <p:cNvSpPr/>
            <p:nvPr/>
          </p:nvSpPr>
          <p:spPr>
            <a:xfrm>
              <a:off x="1295400" y="2613025"/>
              <a:ext cx="1263650" cy="917575"/>
            </a:xfrm>
            <a:custGeom>
              <a:avLst/>
              <a:gdLst>
                <a:gd name="connsiteX0" fmla="*/ 1209675 w 1263650"/>
                <a:gd name="connsiteY0" fmla="*/ 0 h 917575"/>
                <a:gd name="connsiteX1" fmla="*/ 1263650 w 1263650"/>
                <a:gd name="connsiteY1" fmla="*/ 917575 h 917575"/>
                <a:gd name="connsiteX2" fmla="*/ 0 w 1263650"/>
                <a:gd name="connsiteY2" fmla="*/ 917575 h 917575"/>
                <a:gd name="connsiteX3" fmla="*/ 3175 w 1263650"/>
                <a:gd name="connsiteY3" fmla="*/ 815975 h 917575"/>
                <a:gd name="connsiteX4" fmla="*/ 1209675 w 1263650"/>
                <a:gd name="connsiteY4" fmla="*/ 0 h 917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650" h="917575">
                  <a:moveTo>
                    <a:pt x="1209675" y="0"/>
                  </a:moveTo>
                  <a:lnTo>
                    <a:pt x="1263650" y="917575"/>
                  </a:lnTo>
                  <a:lnTo>
                    <a:pt x="0" y="917575"/>
                  </a:lnTo>
                  <a:cubicBezTo>
                    <a:pt x="1058" y="883708"/>
                    <a:pt x="2117" y="849842"/>
                    <a:pt x="3175" y="815975"/>
                  </a:cubicBezTo>
                  <a:lnTo>
                    <a:pt x="120967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Freeform 66"/>
            <p:cNvSpPr/>
            <p:nvPr/>
          </p:nvSpPr>
          <p:spPr>
            <a:xfrm>
              <a:off x="3057525" y="1381125"/>
              <a:ext cx="1260475" cy="2149475"/>
            </a:xfrm>
            <a:custGeom>
              <a:avLst/>
              <a:gdLst>
                <a:gd name="connsiteX0" fmla="*/ 1247775 w 1260475"/>
                <a:gd name="connsiteY0" fmla="*/ 0 h 2149475"/>
                <a:gd name="connsiteX1" fmla="*/ 0 w 1260475"/>
                <a:gd name="connsiteY1" fmla="*/ 850900 h 2149475"/>
                <a:gd name="connsiteX2" fmla="*/ 98425 w 1260475"/>
                <a:gd name="connsiteY2" fmla="*/ 2149475 h 2149475"/>
                <a:gd name="connsiteX3" fmla="*/ 1117600 w 1260475"/>
                <a:gd name="connsiteY3" fmla="*/ 2149475 h 2149475"/>
                <a:gd name="connsiteX4" fmla="*/ 993775 w 1260475"/>
                <a:gd name="connsiteY4" fmla="*/ 676275 h 2149475"/>
                <a:gd name="connsiteX5" fmla="*/ 1260475 w 1260475"/>
                <a:gd name="connsiteY5" fmla="*/ 495300 h 2149475"/>
                <a:gd name="connsiteX6" fmla="*/ 1247775 w 1260475"/>
                <a:gd name="connsiteY6" fmla="*/ 0 h 2149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0475" h="2149475">
                  <a:moveTo>
                    <a:pt x="1247775" y="0"/>
                  </a:moveTo>
                  <a:lnTo>
                    <a:pt x="0" y="850900"/>
                  </a:lnTo>
                  <a:lnTo>
                    <a:pt x="98425" y="2149475"/>
                  </a:lnTo>
                  <a:lnTo>
                    <a:pt x="1117600" y="2149475"/>
                  </a:lnTo>
                  <a:lnTo>
                    <a:pt x="993775" y="676275"/>
                  </a:lnTo>
                  <a:lnTo>
                    <a:pt x="1260475" y="495300"/>
                  </a:lnTo>
                  <a:lnTo>
                    <a:pt x="1247775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>
              <a:off x="3028950" y="788194"/>
              <a:ext cx="450056" cy="533400"/>
            </a:xfrm>
            <a:custGeom>
              <a:avLst/>
              <a:gdLst>
                <a:gd name="connsiteX0" fmla="*/ 450056 w 450056"/>
                <a:gd name="connsiteY0" fmla="*/ 0 h 533400"/>
                <a:gd name="connsiteX1" fmla="*/ 16669 w 450056"/>
                <a:gd name="connsiteY1" fmla="*/ 0 h 533400"/>
                <a:gd name="connsiteX2" fmla="*/ 0 w 450056"/>
                <a:gd name="connsiteY2" fmla="*/ 531019 h 533400"/>
                <a:gd name="connsiteX3" fmla="*/ 104775 w 450056"/>
                <a:gd name="connsiteY3" fmla="*/ 533400 h 533400"/>
                <a:gd name="connsiteX4" fmla="*/ 450056 w 450056"/>
                <a:gd name="connsiteY4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056" h="533400">
                  <a:moveTo>
                    <a:pt x="450056" y="0"/>
                  </a:moveTo>
                  <a:lnTo>
                    <a:pt x="16669" y="0"/>
                  </a:lnTo>
                  <a:lnTo>
                    <a:pt x="0" y="531019"/>
                  </a:lnTo>
                  <a:lnTo>
                    <a:pt x="104775" y="533400"/>
                  </a:lnTo>
                  <a:lnTo>
                    <a:pt x="450056" y="0"/>
                  </a:lnTo>
                  <a:close/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</a:t>
            </a:r>
            <a:r>
              <a:rPr lang="en-US" dirty="0" smtClean="0"/>
              <a:t>Ave – Southern Blvd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Transit Hub</a:t>
            </a:r>
          </a:p>
          <a:p>
            <a:pPr lvl="2"/>
            <a:r>
              <a:rPr lang="en-US" dirty="0"/>
              <a:t>Simpson St subway station (2/5 train)</a:t>
            </a:r>
          </a:p>
          <a:p>
            <a:pPr lvl="2"/>
            <a:r>
              <a:rPr lang="en-US" dirty="0"/>
              <a:t>Bus Terminal (Bx11/Bx27/Bx35)</a:t>
            </a:r>
          </a:p>
          <a:p>
            <a:pPr lvl="2"/>
            <a:r>
              <a:rPr lang="en-US" dirty="0"/>
              <a:t>Bus Stops (Bx4/Bx4A/Bx5/Bx19)</a:t>
            </a:r>
          </a:p>
          <a:p>
            <a:pPr lvl="1"/>
            <a:r>
              <a:rPr lang="en-US" dirty="0" smtClean="0"/>
              <a:t>Southern </a:t>
            </a:r>
            <a:r>
              <a:rPr lang="en-US" dirty="0"/>
              <a:t>Blvd BID</a:t>
            </a:r>
          </a:p>
          <a:p>
            <a:pPr lvl="1"/>
            <a:r>
              <a:rPr lang="en-US" dirty="0"/>
              <a:t>55 crashes between 01/01/2010 and 07/31/2016</a:t>
            </a:r>
          </a:p>
          <a:p>
            <a:pPr lvl="1"/>
            <a:r>
              <a:rPr lang="en-US" dirty="0" smtClean="0"/>
              <a:t>55% were pedestrian and bike crashes (26 </a:t>
            </a:r>
            <a:r>
              <a:rPr lang="en-US" dirty="0"/>
              <a:t>pedestrian </a:t>
            </a:r>
            <a:r>
              <a:rPr lang="en-US" dirty="0" smtClean="0"/>
              <a:t>crashes and </a:t>
            </a:r>
            <a:r>
              <a:rPr lang="en-US" dirty="0"/>
              <a:t>4 bike </a:t>
            </a:r>
            <a:r>
              <a:rPr lang="en-US" dirty="0" smtClean="0"/>
              <a:t>crashes)</a:t>
            </a:r>
          </a:p>
          <a:p>
            <a:pPr lvl="1"/>
            <a:r>
              <a:rPr lang="en-US" dirty="0" smtClean="0"/>
              <a:t>2010-2014 </a:t>
            </a:r>
            <a:r>
              <a:rPr lang="en-US" dirty="0"/>
              <a:t>total KSI </a:t>
            </a:r>
            <a:r>
              <a:rPr lang="en-US" dirty="0" smtClean="0"/>
              <a:t>was 6</a:t>
            </a:r>
            <a:r>
              <a:rPr lang="en-US" dirty="0"/>
              <a:t>; pedestrian KSI </a:t>
            </a:r>
            <a:r>
              <a:rPr lang="en-US" dirty="0" smtClean="0"/>
              <a:t>was 2</a:t>
            </a:r>
          </a:p>
          <a:p>
            <a:pPr lvl="1"/>
            <a:r>
              <a:rPr lang="en-US" dirty="0"/>
              <a:t>4 bus crashes and 3 truck crashes</a:t>
            </a:r>
          </a:p>
          <a:p>
            <a:r>
              <a:rPr lang="en-US" b="1" dirty="0" smtClean="0"/>
              <a:t>Issues</a:t>
            </a:r>
            <a:endParaRPr lang="en-US" b="1" dirty="0"/>
          </a:p>
          <a:p>
            <a:pPr lvl="1"/>
            <a:r>
              <a:rPr lang="en-US" dirty="0"/>
              <a:t>Columns in the middle of the intersection</a:t>
            </a:r>
          </a:p>
          <a:p>
            <a:pPr lvl="1"/>
            <a:r>
              <a:rPr lang="en-US" dirty="0" smtClean="0"/>
              <a:t>85 feet long pedestrian crossing</a:t>
            </a:r>
          </a:p>
          <a:p>
            <a:pPr lvl="1"/>
            <a:r>
              <a:rPr lang="en-US" dirty="0" smtClean="0"/>
              <a:t>Westbound merging from two lanes to one lane</a:t>
            </a:r>
          </a:p>
          <a:p>
            <a:r>
              <a:rPr lang="en-US" b="1" dirty="0" smtClean="0"/>
              <a:t>Opportunities</a:t>
            </a:r>
            <a:endParaRPr lang="en-US" b="1" dirty="0"/>
          </a:p>
          <a:p>
            <a:pPr lvl="1"/>
            <a:r>
              <a:rPr lang="en-US" dirty="0"/>
              <a:t>Curb extensions to shorten the long pedestrian crossings</a:t>
            </a:r>
          </a:p>
          <a:p>
            <a:pPr lvl="1"/>
            <a:r>
              <a:rPr lang="en-US" dirty="0" smtClean="0"/>
              <a:t>Markings and signs to guide the </a:t>
            </a:r>
            <a:r>
              <a:rPr lang="en-US" dirty="0"/>
              <a:t>vehicles</a:t>
            </a:r>
          </a:p>
        </p:txBody>
      </p:sp>
      <p:sp>
        <p:nvSpPr>
          <p:cNvPr id="12" name="TextBox 11"/>
          <p:cNvSpPr txBox="1"/>
          <p:nvPr/>
        </p:nvSpPr>
        <p:spPr>
          <a:xfrm rot="702661">
            <a:off x="1760744" y="5474376"/>
            <a:ext cx="2409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85 Feet Long Pedestrian Crossing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1046890" y="5134898"/>
            <a:ext cx="4896709" cy="971747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-1" y="6142492"/>
            <a:ext cx="48768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b="1" dirty="0" smtClean="0">
                <a:solidFill>
                  <a:schemeClr val="bg1"/>
                </a:solidFill>
              </a:rPr>
              <a:t>Southern Blvd @ Westchester Ave (Facing West)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91774" y="5099160"/>
            <a:ext cx="681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Column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41844" y="4224745"/>
            <a:ext cx="381000" cy="91015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914207" y="5000154"/>
            <a:ext cx="6811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Column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064277" y="4393862"/>
            <a:ext cx="381000" cy="6420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9538158">
            <a:off x="575109" y="3062281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 rot="5400000">
            <a:off x="2159349" y="1117775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834424" y="1418955"/>
            <a:ext cx="1123952" cy="583688"/>
            <a:chOff x="3669903" y="1192286"/>
            <a:chExt cx="1123952" cy="583688"/>
          </a:xfrm>
        </p:grpSpPr>
        <p:sp>
          <p:nvSpPr>
            <p:cNvPr id="23" name="TextBox 22"/>
            <p:cNvSpPr txBox="1"/>
            <p:nvPr/>
          </p:nvSpPr>
          <p:spPr>
            <a:xfrm>
              <a:off x="3669903" y="1192286"/>
              <a:ext cx="112395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85 Feet Long </a:t>
              </a:r>
              <a:r>
                <a:rPr lang="en-US" sz="1000" b="1" dirty="0">
                  <a:solidFill>
                    <a:srgbClr val="FFFF00"/>
                  </a:solidFill>
                </a:rPr>
                <a:t>Pedestrian Crossing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3893191" y="1678570"/>
              <a:ext cx="65132" cy="4547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96476" y="2638542"/>
            <a:ext cx="1135270" cy="374025"/>
            <a:chOff x="1885205" y="1091496"/>
            <a:chExt cx="1135270" cy="374025"/>
          </a:xfrm>
        </p:grpSpPr>
        <p:sp>
          <p:nvSpPr>
            <p:cNvPr id="31" name="TextBox 30"/>
            <p:cNvSpPr txBox="1"/>
            <p:nvPr/>
          </p:nvSpPr>
          <p:spPr>
            <a:xfrm>
              <a:off x="1885205" y="1091496"/>
              <a:ext cx="113527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Simpson St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2305115" y="1328361"/>
              <a:ext cx="137160" cy="13716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2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2471738" y="1328361"/>
              <a:ext cx="137160" cy="13716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/>
                <a:t>5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2970620" y="924668"/>
            <a:ext cx="1219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Bx11/Bx27/Bx35/Bx4/Bx4A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2501015" y="2498200"/>
            <a:ext cx="549378" cy="400110"/>
            <a:chOff x="3356680" y="1650250"/>
            <a:chExt cx="549378" cy="400110"/>
          </a:xfrm>
        </p:grpSpPr>
        <p:sp>
          <p:nvSpPr>
            <p:cNvPr id="44" name="TextBox 43"/>
            <p:cNvSpPr txBox="1"/>
            <p:nvPr/>
          </p:nvSpPr>
          <p:spPr>
            <a:xfrm>
              <a:off x="3356680" y="1650250"/>
              <a:ext cx="5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Bx5/Bx19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3780188" y="1754035"/>
              <a:ext cx="65132" cy="4547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>
            <a:off x="2095976" y="3097635"/>
            <a:ext cx="549378" cy="400110"/>
            <a:chOff x="3356680" y="1650250"/>
            <a:chExt cx="549378" cy="400110"/>
          </a:xfrm>
        </p:grpSpPr>
        <p:sp>
          <p:nvSpPr>
            <p:cNvPr id="48" name="TextBox 47"/>
            <p:cNvSpPr txBox="1"/>
            <p:nvPr/>
          </p:nvSpPr>
          <p:spPr>
            <a:xfrm>
              <a:off x="3356680" y="1650250"/>
              <a:ext cx="5315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</a:rPr>
                <a:t>Bx5/Bx19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3780188" y="1754035"/>
              <a:ext cx="65132" cy="45477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3752011" y="1462275"/>
            <a:ext cx="610990" cy="400110"/>
            <a:chOff x="1690328" y="4105809"/>
            <a:chExt cx="610990" cy="400110"/>
          </a:xfrm>
        </p:grpSpPr>
        <p:sp>
          <p:nvSpPr>
            <p:cNvPr id="56" name="TextBox 55"/>
            <p:cNvSpPr txBox="1"/>
            <p:nvPr/>
          </p:nvSpPr>
          <p:spPr>
            <a:xfrm>
              <a:off x="1747297" y="4105809"/>
              <a:ext cx="554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Bx4/</a:t>
              </a:r>
            </a:p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Bx4A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1770928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3012817" y="2684422"/>
            <a:ext cx="1135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 BID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080171" y="1674785"/>
            <a:ext cx="765136" cy="309937"/>
            <a:chOff x="3152828" y="1466037"/>
            <a:chExt cx="765136" cy="309937"/>
          </a:xfrm>
        </p:grpSpPr>
        <p:sp>
          <p:nvSpPr>
            <p:cNvPr id="52" name="TextBox 51"/>
            <p:cNvSpPr txBox="1"/>
            <p:nvPr/>
          </p:nvSpPr>
          <p:spPr>
            <a:xfrm>
              <a:off x="3152828" y="1466037"/>
              <a:ext cx="7651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Column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4" name="Straight Connector 53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1953892" y="1977056"/>
            <a:ext cx="765136" cy="309937"/>
            <a:chOff x="3152828" y="1466037"/>
            <a:chExt cx="765136" cy="309937"/>
          </a:xfrm>
        </p:grpSpPr>
        <p:sp>
          <p:nvSpPr>
            <p:cNvPr id="60" name="TextBox 59"/>
            <p:cNvSpPr txBox="1"/>
            <p:nvPr/>
          </p:nvSpPr>
          <p:spPr>
            <a:xfrm>
              <a:off x="3152828" y="1466037"/>
              <a:ext cx="76513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Column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2" name="Straight Connector 61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TextBox 64"/>
          <p:cNvSpPr txBox="1"/>
          <p:nvPr/>
        </p:nvSpPr>
        <p:spPr>
          <a:xfrm>
            <a:off x="4015526" y="796878"/>
            <a:ext cx="880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Two Lanes for Each Direction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518468" y="2398591"/>
            <a:ext cx="880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One Lane for Each Direction</a:t>
            </a:r>
            <a:endParaRPr 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35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Ave – Southern Blvd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5" y="889819"/>
            <a:ext cx="5486400" cy="5486400"/>
          </a:xfrm>
          <a:prstGeom prst="rect">
            <a:avLst/>
          </a:prstGeom>
        </p:spPr>
      </p:pic>
      <p:sp>
        <p:nvSpPr>
          <p:cNvPr id="8" name="Freeform 7"/>
          <p:cNvSpPr/>
          <p:nvPr/>
        </p:nvSpPr>
        <p:spPr>
          <a:xfrm>
            <a:off x="2580049" y="2291363"/>
            <a:ext cx="1001353" cy="841588"/>
          </a:xfrm>
          <a:custGeom>
            <a:avLst/>
            <a:gdLst>
              <a:gd name="connsiteX0" fmla="*/ 89612 w 1484072"/>
              <a:gd name="connsiteY0" fmla="*/ 0 h 1286727"/>
              <a:gd name="connsiteX1" fmla="*/ 74372 w 1484072"/>
              <a:gd name="connsiteY1" fmla="*/ 792480 h 1286727"/>
              <a:gd name="connsiteX2" fmla="*/ 897332 w 1484072"/>
              <a:gd name="connsiteY2" fmla="*/ 1272540 h 1286727"/>
              <a:gd name="connsiteX3" fmla="*/ 1484072 w 1484072"/>
              <a:gd name="connsiteY3" fmla="*/ 1112520 h 1286727"/>
              <a:gd name="connsiteX0" fmla="*/ 40190 w 1434650"/>
              <a:gd name="connsiteY0" fmla="*/ 0 h 1283125"/>
              <a:gd name="connsiteX1" fmla="*/ 129725 w 1434650"/>
              <a:gd name="connsiteY1" fmla="*/ 852805 h 1283125"/>
              <a:gd name="connsiteX2" fmla="*/ 847910 w 1434650"/>
              <a:gd name="connsiteY2" fmla="*/ 1272540 h 1283125"/>
              <a:gd name="connsiteX3" fmla="*/ 1434650 w 1434650"/>
              <a:gd name="connsiteY3" fmla="*/ 1112520 h 1283125"/>
              <a:gd name="connsiteX0" fmla="*/ 37550 w 1432010"/>
              <a:gd name="connsiteY0" fmla="*/ 0 h 1257179"/>
              <a:gd name="connsiteX1" fmla="*/ 127085 w 1432010"/>
              <a:gd name="connsiteY1" fmla="*/ 852805 h 1257179"/>
              <a:gd name="connsiteX2" fmla="*/ 778595 w 1432010"/>
              <a:gd name="connsiteY2" fmla="*/ 1243965 h 1257179"/>
              <a:gd name="connsiteX3" fmla="*/ 1432010 w 1432010"/>
              <a:gd name="connsiteY3" fmla="*/ 1112520 h 1257179"/>
              <a:gd name="connsiteX0" fmla="*/ 85547 w 1360944"/>
              <a:gd name="connsiteY0" fmla="*/ 0 h 1247654"/>
              <a:gd name="connsiteX1" fmla="*/ 56019 w 1360944"/>
              <a:gd name="connsiteY1" fmla="*/ 843280 h 1247654"/>
              <a:gd name="connsiteX2" fmla="*/ 707529 w 1360944"/>
              <a:gd name="connsiteY2" fmla="*/ 1234440 h 1247654"/>
              <a:gd name="connsiteX3" fmla="*/ 1360944 w 1360944"/>
              <a:gd name="connsiteY3" fmla="*/ 1102995 h 1247654"/>
              <a:gd name="connsiteX0" fmla="*/ 51466 w 1326863"/>
              <a:gd name="connsiteY0" fmla="*/ 0 h 1243398"/>
              <a:gd name="connsiteX1" fmla="*/ 83850 w 1326863"/>
              <a:gd name="connsiteY1" fmla="*/ 909955 h 1243398"/>
              <a:gd name="connsiteX2" fmla="*/ 673448 w 1326863"/>
              <a:gd name="connsiteY2" fmla="*/ 1234440 h 1243398"/>
              <a:gd name="connsiteX3" fmla="*/ 1326863 w 1326863"/>
              <a:gd name="connsiteY3" fmla="*/ 1102995 h 1243398"/>
              <a:gd name="connsiteX0" fmla="*/ 50414 w 1325811"/>
              <a:gd name="connsiteY0" fmla="*/ 0 h 1234844"/>
              <a:gd name="connsiteX1" fmla="*/ 82798 w 1325811"/>
              <a:gd name="connsiteY1" fmla="*/ 909955 h 1234844"/>
              <a:gd name="connsiteX2" fmla="*/ 653346 w 1325811"/>
              <a:gd name="connsiteY2" fmla="*/ 1224915 h 1234844"/>
              <a:gd name="connsiteX3" fmla="*/ 1325811 w 1325811"/>
              <a:gd name="connsiteY3" fmla="*/ 1102995 h 1234844"/>
              <a:gd name="connsiteX0" fmla="*/ 50585 w 1325982"/>
              <a:gd name="connsiteY0" fmla="*/ 0 h 1201238"/>
              <a:gd name="connsiteX1" fmla="*/ 82969 w 1325982"/>
              <a:gd name="connsiteY1" fmla="*/ 909955 h 1201238"/>
              <a:gd name="connsiteX2" fmla="*/ 656644 w 1325982"/>
              <a:gd name="connsiteY2" fmla="*/ 1184310 h 1201238"/>
              <a:gd name="connsiteX3" fmla="*/ 1325982 w 1325982"/>
              <a:gd name="connsiteY3" fmla="*/ 1102995 h 1201238"/>
              <a:gd name="connsiteX0" fmla="*/ 38557 w 1313954"/>
              <a:gd name="connsiteY0" fmla="*/ 0 h 1203243"/>
              <a:gd name="connsiteX1" fmla="*/ 105342 w 1313954"/>
              <a:gd name="connsiteY1" fmla="*/ 882885 h 1203243"/>
              <a:gd name="connsiteX2" fmla="*/ 644616 w 1313954"/>
              <a:gd name="connsiteY2" fmla="*/ 1184310 h 1203243"/>
              <a:gd name="connsiteX3" fmla="*/ 1313954 w 1313954"/>
              <a:gd name="connsiteY3" fmla="*/ 1102995 h 1203243"/>
              <a:gd name="connsiteX0" fmla="*/ 39715 w 1315112"/>
              <a:gd name="connsiteY0" fmla="*/ 0 h 1195909"/>
              <a:gd name="connsiteX1" fmla="*/ 106500 w 1315112"/>
              <a:gd name="connsiteY1" fmla="*/ 882885 h 1195909"/>
              <a:gd name="connsiteX2" fmla="*/ 673921 w 1315112"/>
              <a:gd name="connsiteY2" fmla="*/ 1174158 h 1195909"/>
              <a:gd name="connsiteX3" fmla="*/ 1315112 w 1315112"/>
              <a:gd name="connsiteY3" fmla="*/ 1102995 h 119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5112" h="1195909">
                <a:moveTo>
                  <a:pt x="39715" y="0"/>
                </a:moveTo>
                <a:cubicBezTo>
                  <a:pt x="-35215" y="290195"/>
                  <a:pt x="799" y="687192"/>
                  <a:pt x="106500" y="882885"/>
                </a:cubicBezTo>
                <a:cubicBezTo>
                  <a:pt x="212201" y="1078578"/>
                  <a:pt x="472486" y="1137473"/>
                  <a:pt x="673921" y="1174158"/>
                </a:cubicBezTo>
                <a:cubicBezTo>
                  <a:pt x="875356" y="1210843"/>
                  <a:pt x="1139217" y="1209675"/>
                  <a:pt x="1315112" y="1102995"/>
                </a:cubicBezTo>
              </a:path>
            </a:pathLst>
          </a:custGeom>
          <a:noFill/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534625" y="2285999"/>
            <a:ext cx="943645" cy="1004585"/>
          </a:xfrm>
          <a:custGeom>
            <a:avLst/>
            <a:gdLst>
              <a:gd name="connsiteX0" fmla="*/ 122281 w 1493881"/>
              <a:gd name="connsiteY0" fmla="*/ 0 h 1478314"/>
              <a:gd name="connsiteX1" fmla="*/ 22269 w 1493881"/>
              <a:gd name="connsiteY1" fmla="*/ 862012 h 1478314"/>
              <a:gd name="connsiteX2" fmla="*/ 498519 w 1493881"/>
              <a:gd name="connsiteY2" fmla="*/ 1471612 h 1478314"/>
              <a:gd name="connsiteX3" fmla="*/ 1493881 w 1493881"/>
              <a:gd name="connsiteY3" fmla="*/ 1133475 h 1478314"/>
              <a:gd name="connsiteX0" fmla="*/ 132420 w 1504020"/>
              <a:gd name="connsiteY0" fmla="*/ 0 h 1436917"/>
              <a:gd name="connsiteX1" fmla="*/ 32408 w 1504020"/>
              <a:gd name="connsiteY1" fmla="*/ 862012 h 1436917"/>
              <a:gd name="connsiteX2" fmla="*/ 651533 w 1504020"/>
              <a:gd name="connsiteY2" fmla="*/ 1428749 h 1436917"/>
              <a:gd name="connsiteX3" fmla="*/ 1504020 w 1504020"/>
              <a:gd name="connsiteY3" fmla="*/ 1133475 h 1436917"/>
              <a:gd name="connsiteX0" fmla="*/ 117014 w 1488614"/>
              <a:gd name="connsiteY0" fmla="*/ 0 h 1435708"/>
              <a:gd name="connsiteX1" fmla="*/ 36052 w 1488614"/>
              <a:gd name="connsiteY1" fmla="*/ 888206 h 1435708"/>
              <a:gd name="connsiteX2" fmla="*/ 636127 w 1488614"/>
              <a:gd name="connsiteY2" fmla="*/ 1428749 h 1435708"/>
              <a:gd name="connsiteX3" fmla="*/ 1488614 w 1488614"/>
              <a:gd name="connsiteY3" fmla="*/ 1133475 h 1435708"/>
              <a:gd name="connsiteX0" fmla="*/ 214223 w 1466760"/>
              <a:gd name="connsiteY0" fmla="*/ 0 h 1430945"/>
              <a:gd name="connsiteX1" fmla="*/ 14198 w 1466760"/>
              <a:gd name="connsiteY1" fmla="*/ 883443 h 1430945"/>
              <a:gd name="connsiteX2" fmla="*/ 614273 w 1466760"/>
              <a:gd name="connsiteY2" fmla="*/ 1423986 h 1430945"/>
              <a:gd name="connsiteX3" fmla="*/ 1466760 w 1466760"/>
              <a:gd name="connsiteY3" fmla="*/ 1128712 h 1430945"/>
              <a:gd name="connsiteX0" fmla="*/ 104524 w 1357061"/>
              <a:gd name="connsiteY0" fmla="*/ 0 h 1430519"/>
              <a:gd name="connsiteX1" fmla="*/ 28324 w 1357061"/>
              <a:gd name="connsiteY1" fmla="*/ 892968 h 1430519"/>
              <a:gd name="connsiteX2" fmla="*/ 504574 w 1357061"/>
              <a:gd name="connsiteY2" fmla="*/ 1423986 h 1430519"/>
              <a:gd name="connsiteX3" fmla="*/ 1357061 w 1357061"/>
              <a:gd name="connsiteY3" fmla="*/ 1128712 h 1430519"/>
              <a:gd name="connsiteX0" fmla="*/ 127985 w 1380522"/>
              <a:gd name="connsiteY0" fmla="*/ 0 h 1430519"/>
              <a:gd name="connsiteX1" fmla="*/ 23210 w 1380522"/>
              <a:gd name="connsiteY1" fmla="*/ 892968 h 1430519"/>
              <a:gd name="connsiteX2" fmla="*/ 528035 w 1380522"/>
              <a:gd name="connsiteY2" fmla="*/ 1423986 h 1430519"/>
              <a:gd name="connsiteX3" fmla="*/ 1380522 w 1380522"/>
              <a:gd name="connsiteY3" fmla="*/ 1128712 h 1430519"/>
              <a:gd name="connsiteX0" fmla="*/ 125670 w 1378207"/>
              <a:gd name="connsiteY0" fmla="*/ 0 h 1407658"/>
              <a:gd name="connsiteX1" fmla="*/ 20895 w 1378207"/>
              <a:gd name="connsiteY1" fmla="*/ 892968 h 1407658"/>
              <a:gd name="connsiteX2" fmla="*/ 492382 w 1378207"/>
              <a:gd name="connsiteY2" fmla="*/ 1400174 h 1407658"/>
              <a:gd name="connsiteX3" fmla="*/ 1378207 w 1378207"/>
              <a:gd name="connsiteY3" fmla="*/ 1128712 h 1407658"/>
              <a:gd name="connsiteX0" fmla="*/ 125670 w 1265621"/>
              <a:gd name="connsiteY0" fmla="*/ 0 h 1413098"/>
              <a:gd name="connsiteX1" fmla="*/ 20895 w 1265621"/>
              <a:gd name="connsiteY1" fmla="*/ 892968 h 1413098"/>
              <a:gd name="connsiteX2" fmla="*/ 492382 w 1265621"/>
              <a:gd name="connsiteY2" fmla="*/ 1400174 h 1413098"/>
              <a:gd name="connsiteX3" fmla="*/ 1265621 w 1265621"/>
              <a:gd name="connsiteY3" fmla="*/ 1173830 h 1413098"/>
              <a:gd name="connsiteX0" fmla="*/ 127405 w 1267356"/>
              <a:gd name="connsiteY0" fmla="*/ 0 h 1431779"/>
              <a:gd name="connsiteX1" fmla="*/ 22630 w 1267356"/>
              <a:gd name="connsiteY1" fmla="*/ 892968 h 1431779"/>
              <a:gd name="connsiteX2" fmla="*/ 519135 w 1267356"/>
              <a:gd name="connsiteY2" fmla="*/ 1420477 h 1431779"/>
              <a:gd name="connsiteX3" fmla="*/ 1267356 w 1267356"/>
              <a:gd name="connsiteY3" fmla="*/ 1173830 h 1431779"/>
              <a:gd name="connsiteX0" fmla="*/ 99372 w 1239323"/>
              <a:gd name="connsiteY0" fmla="*/ 0 h 1427532"/>
              <a:gd name="connsiteX1" fmla="*/ 28997 w 1239323"/>
              <a:gd name="connsiteY1" fmla="*/ 970796 h 1427532"/>
              <a:gd name="connsiteX2" fmla="*/ 491102 w 1239323"/>
              <a:gd name="connsiteY2" fmla="*/ 1420477 h 1427532"/>
              <a:gd name="connsiteX3" fmla="*/ 1239323 w 1239323"/>
              <a:gd name="connsiteY3" fmla="*/ 1173830 h 142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323" h="1427532">
                <a:moveTo>
                  <a:pt x="99372" y="0"/>
                </a:moveTo>
                <a:cubicBezTo>
                  <a:pt x="18013" y="308371"/>
                  <a:pt x="-36291" y="734050"/>
                  <a:pt x="28997" y="970796"/>
                </a:cubicBezTo>
                <a:cubicBezTo>
                  <a:pt x="94285" y="1207542"/>
                  <a:pt x="289381" y="1386638"/>
                  <a:pt x="491102" y="1420477"/>
                </a:cubicBezTo>
                <a:cubicBezTo>
                  <a:pt x="692823" y="1454316"/>
                  <a:pt x="864276" y="1365520"/>
                  <a:pt x="1239323" y="1173830"/>
                </a:cubicBezTo>
              </a:path>
            </a:pathLst>
          </a:cu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857375" y="3851865"/>
            <a:ext cx="986277" cy="705227"/>
          </a:xfrm>
          <a:custGeom>
            <a:avLst/>
            <a:gdLst>
              <a:gd name="connsiteX0" fmla="*/ 1409700 w 1432297"/>
              <a:gd name="connsiteY0" fmla="*/ 907061 h 907061"/>
              <a:gd name="connsiteX1" fmla="*/ 1341120 w 1432297"/>
              <a:gd name="connsiteY1" fmla="*/ 335561 h 907061"/>
              <a:gd name="connsiteX2" fmla="*/ 678180 w 1432297"/>
              <a:gd name="connsiteY2" fmla="*/ 281 h 907061"/>
              <a:gd name="connsiteX3" fmla="*/ 0 w 1432297"/>
              <a:gd name="connsiteY3" fmla="*/ 289841 h 907061"/>
              <a:gd name="connsiteX0" fmla="*/ 1409700 w 1416721"/>
              <a:gd name="connsiteY0" fmla="*/ 906848 h 906848"/>
              <a:gd name="connsiteX1" fmla="*/ 1264920 w 1416721"/>
              <a:gd name="connsiteY1" fmla="*/ 311535 h 906848"/>
              <a:gd name="connsiteX2" fmla="*/ 678180 w 1416721"/>
              <a:gd name="connsiteY2" fmla="*/ 68 h 906848"/>
              <a:gd name="connsiteX3" fmla="*/ 0 w 1416721"/>
              <a:gd name="connsiteY3" fmla="*/ 289628 h 906848"/>
              <a:gd name="connsiteX0" fmla="*/ 1409700 w 1414502"/>
              <a:gd name="connsiteY0" fmla="*/ 906879 h 906879"/>
              <a:gd name="connsiteX1" fmla="*/ 1226820 w 1414502"/>
              <a:gd name="connsiteY1" fmla="*/ 316329 h 906879"/>
              <a:gd name="connsiteX2" fmla="*/ 678180 w 1414502"/>
              <a:gd name="connsiteY2" fmla="*/ 99 h 906879"/>
              <a:gd name="connsiteX3" fmla="*/ 0 w 1414502"/>
              <a:gd name="connsiteY3" fmla="*/ 289659 h 906879"/>
              <a:gd name="connsiteX0" fmla="*/ 1409700 w 1414867"/>
              <a:gd name="connsiteY0" fmla="*/ 878328 h 878328"/>
              <a:gd name="connsiteX1" fmla="*/ 1226820 w 1414867"/>
              <a:gd name="connsiteY1" fmla="*/ 287778 h 878328"/>
              <a:gd name="connsiteX2" fmla="*/ 625793 w 1414867"/>
              <a:gd name="connsiteY2" fmla="*/ 123 h 878328"/>
              <a:gd name="connsiteX3" fmla="*/ 0 w 1414867"/>
              <a:gd name="connsiteY3" fmla="*/ 261108 h 878328"/>
              <a:gd name="connsiteX0" fmla="*/ 1419225 w 1424041"/>
              <a:gd name="connsiteY0" fmla="*/ 914047 h 914047"/>
              <a:gd name="connsiteX1" fmla="*/ 1226820 w 1424041"/>
              <a:gd name="connsiteY1" fmla="*/ 287778 h 914047"/>
              <a:gd name="connsiteX2" fmla="*/ 625793 w 1424041"/>
              <a:gd name="connsiteY2" fmla="*/ 123 h 914047"/>
              <a:gd name="connsiteX3" fmla="*/ 0 w 1424041"/>
              <a:gd name="connsiteY3" fmla="*/ 261108 h 914047"/>
              <a:gd name="connsiteX0" fmla="*/ 1419225 w 1424477"/>
              <a:gd name="connsiteY0" fmla="*/ 844432 h 844432"/>
              <a:gd name="connsiteX1" fmla="*/ 1226820 w 1424477"/>
              <a:gd name="connsiteY1" fmla="*/ 218163 h 844432"/>
              <a:gd name="connsiteX2" fmla="*/ 563971 w 1424477"/>
              <a:gd name="connsiteY2" fmla="*/ 284 h 844432"/>
              <a:gd name="connsiteX3" fmla="*/ 0 w 1424477"/>
              <a:gd name="connsiteY3" fmla="*/ 191493 h 844432"/>
              <a:gd name="connsiteX0" fmla="*/ 1419225 w 1422547"/>
              <a:gd name="connsiteY0" fmla="*/ 847069 h 847069"/>
              <a:gd name="connsiteX1" fmla="*/ 1164999 w 1422547"/>
              <a:gd name="connsiteY1" fmla="*/ 298626 h 847069"/>
              <a:gd name="connsiteX2" fmla="*/ 563971 w 1422547"/>
              <a:gd name="connsiteY2" fmla="*/ 2921 h 847069"/>
              <a:gd name="connsiteX3" fmla="*/ 0 w 1422547"/>
              <a:gd name="connsiteY3" fmla="*/ 194130 h 847069"/>
              <a:gd name="connsiteX0" fmla="*/ 1419225 w 1421837"/>
              <a:gd name="connsiteY0" fmla="*/ 846722 h 846722"/>
              <a:gd name="connsiteX1" fmla="*/ 1120351 w 1421837"/>
              <a:gd name="connsiteY1" fmla="*/ 290227 h 846722"/>
              <a:gd name="connsiteX2" fmla="*/ 563971 w 1421837"/>
              <a:gd name="connsiteY2" fmla="*/ 2574 h 846722"/>
              <a:gd name="connsiteX3" fmla="*/ 0 w 1421837"/>
              <a:gd name="connsiteY3" fmla="*/ 193783 h 846722"/>
              <a:gd name="connsiteX0" fmla="*/ 1419225 w 1421678"/>
              <a:gd name="connsiteY0" fmla="*/ 811116 h 811116"/>
              <a:gd name="connsiteX1" fmla="*/ 1120351 w 1421678"/>
              <a:gd name="connsiteY1" fmla="*/ 254621 h 811116"/>
              <a:gd name="connsiteX2" fmla="*/ 646399 w 1421678"/>
              <a:gd name="connsiteY2" fmla="*/ 4539 h 811116"/>
              <a:gd name="connsiteX3" fmla="*/ 0 w 1421678"/>
              <a:gd name="connsiteY3" fmla="*/ 158177 h 811116"/>
              <a:gd name="connsiteX0" fmla="*/ 1419225 w 1421736"/>
              <a:gd name="connsiteY0" fmla="*/ 792133 h 792133"/>
              <a:gd name="connsiteX1" fmla="*/ 1120351 w 1421736"/>
              <a:gd name="connsiteY1" fmla="*/ 235638 h 792133"/>
              <a:gd name="connsiteX2" fmla="*/ 615489 w 1421736"/>
              <a:gd name="connsiteY2" fmla="*/ 7026 h 792133"/>
              <a:gd name="connsiteX3" fmla="*/ 0 w 1421736"/>
              <a:gd name="connsiteY3" fmla="*/ 139194 h 792133"/>
              <a:gd name="connsiteX0" fmla="*/ 1419225 w 1422518"/>
              <a:gd name="connsiteY0" fmla="*/ 794788 h 794788"/>
              <a:gd name="connsiteX1" fmla="*/ 1171869 w 1422518"/>
              <a:gd name="connsiteY1" fmla="*/ 275865 h 794788"/>
              <a:gd name="connsiteX2" fmla="*/ 615489 w 1422518"/>
              <a:gd name="connsiteY2" fmla="*/ 9681 h 794788"/>
              <a:gd name="connsiteX3" fmla="*/ 0 w 1422518"/>
              <a:gd name="connsiteY3" fmla="*/ 141849 h 79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2518" h="794788">
                <a:moveTo>
                  <a:pt x="1419225" y="794788"/>
                </a:moveTo>
                <a:cubicBezTo>
                  <a:pt x="1445895" y="584603"/>
                  <a:pt x="1305825" y="406716"/>
                  <a:pt x="1171869" y="275865"/>
                </a:cubicBezTo>
                <a:cubicBezTo>
                  <a:pt x="1037913" y="145014"/>
                  <a:pt x="810800" y="32017"/>
                  <a:pt x="615489" y="9681"/>
                </a:cubicBezTo>
                <a:cubicBezTo>
                  <a:pt x="420178" y="-12655"/>
                  <a:pt x="227330" y="-6741"/>
                  <a:pt x="0" y="141849"/>
                </a:cubicBezTo>
              </a:path>
            </a:pathLst>
          </a:custGeom>
          <a:noFill/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/>
          <p:cNvSpPr/>
          <p:nvPr/>
        </p:nvSpPr>
        <p:spPr>
          <a:xfrm>
            <a:off x="2022096" y="3697127"/>
            <a:ext cx="824353" cy="867148"/>
          </a:xfrm>
          <a:custGeom>
            <a:avLst/>
            <a:gdLst>
              <a:gd name="connsiteX0" fmla="*/ 1343025 w 1362229"/>
              <a:gd name="connsiteY0" fmla="*/ 1040877 h 1040877"/>
              <a:gd name="connsiteX1" fmla="*/ 1290637 w 1362229"/>
              <a:gd name="connsiteY1" fmla="*/ 264590 h 1040877"/>
              <a:gd name="connsiteX2" fmla="*/ 762000 w 1362229"/>
              <a:gd name="connsiteY2" fmla="*/ 2652 h 1040877"/>
              <a:gd name="connsiteX3" fmla="*/ 0 w 1362229"/>
              <a:gd name="connsiteY3" fmla="*/ 393177 h 1040877"/>
              <a:gd name="connsiteX0" fmla="*/ 1343025 w 1351884"/>
              <a:gd name="connsiteY0" fmla="*/ 1042261 h 1042261"/>
              <a:gd name="connsiteX1" fmla="*/ 1252537 w 1351884"/>
              <a:gd name="connsiteY1" fmla="*/ 244543 h 1042261"/>
              <a:gd name="connsiteX2" fmla="*/ 762000 w 1351884"/>
              <a:gd name="connsiteY2" fmla="*/ 4036 h 1042261"/>
              <a:gd name="connsiteX3" fmla="*/ 0 w 1351884"/>
              <a:gd name="connsiteY3" fmla="*/ 394561 h 1042261"/>
              <a:gd name="connsiteX0" fmla="*/ 1343025 w 1351601"/>
              <a:gd name="connsiteY0" fmla="*/ 1051540 h 1051540"/>
              <a:gd name="connsiteX1" fmla="*/ 1252537 w 1351601"/>
              <a:gd name="connsiteY1" fmla="*/ 253822 h 1051540"/>
              <a:gd name="connsiteX2" fmla="*/ 773907 w 1351601"/>
              <a:gd name="connsiteY2" fmla="*/ 3790 h 1051540"/>
              <a:gd name="connsiteX3" fmla="*/ 0 w 1351601"/>
              <a:gd name="connsiteY3" fmla="*/ 403840 h 1051540"/>
              <a:gd name="connsiteX0" fmla="*/ 1343025 w 1351601"/>
              <a:gd name="connsiteY0" fmla="*/ 1108974 h 1108974"/>
              <a:gd name="connsiteX1" fmla="*/ 1252537 w 1351601"/>
              <a:gd name="connsiteY1" fmla="*/ 254106 h 1108974"/>
              <a:gd name="connsiteX2" fmla="*/ 773907 w 1351601"/>
              <a:gd name="connsiteY2" fmla="*/ 4074 h 1108974"/>
              <a:gd name="connsiteX3" fmla="*/ 0 w 1351601"/>
              <a:gd name="connsiteY3" fmla="*/ 404124 h 1108974"/>
              <a:gd name="connsiteX0" fmla="*/ 1120775 w 1129351"/>
              <a:gd name="connsiteY0" fmla="*/ 1105013 h 1105013"/>
              <a:gd name="connsiteX1" fmla="*/ 1030287 w 1129351"/>
              <a:gd name="connsiteY1" fmla="*/ 250145 h 1105013"/>
              <a:gd name="connsiteX2" fmla="*/ 551657 w 1129351"/>
              <a:gd name="connsiteY2" fmla="*/ 113 h 1105013"/>
              <a:gd name="connsiteX3" fmla="*/ 0 w 1129351"/>
              <a:gd name="connsiteY3" fmla="*/ 269988 h 1105013"/>
              <a:gd name="connsiteX0" fmla="*/ 1120775 w 1129116"/>
              <a:gd name="connsiteY0" fmla="*/ 1014782 h 1014782"/>
              <a:gd name="connsiteX1" fmla="*/ 1030287 w 1129116"/>
              <a:gd name="connsiteY1" fmla="*/ 159914 h 1014782"/>
              <a:gd name="connsiteX2" fmla="*/ 561960 w 1129116"/>
              <a:gd name="connsiteY2" fmla="*/ 1126 h 1014782"/>
              <a:gd name="connsiteX3" fmla="*/ 0 w 1129116"/>
              <a:gd name="connsiteY3" fmla="*/ 179757 h 1014782"/>
              <a:gd name="connsiteX0" fmla="*/ 1120775 w 1125027"/>
              <a:gd name="connsiteY0" fmla="*/ 1016600 h 1016600"/>
              <a:gd name="connsiteX1" fmla="*/ 982205 w 1125027"/>
              <a:gd name="connsiteY1" fmla="*/ 239558 h 1016600"/>
              <a:gd name="connsiteX2" fmla="*/ 561960 w 1125027"/>
              <a:gd name="connsiteY2" fmla="*/ 2944 h 1016600"/>
              <a:gd name="connsiteX3" fmla="*/ 0 w 1125027"/>
              <a:gd name="connsiteY3" fmla="*/ 181575 h 1016600"/>
              <a:gd name="connsiteX0" fmla="*/ 1120775 w 1124927"/>
              <a:gd name="connsiteY0" fmla="*/ 1006908 h 1006908"/>
              <a:gd name="connsiteX1" fmla="*/ 982205 w 1124927"/>
              <a:gd name="connsiteY1" fmla="*/ 229866 h 1006908"/>
              <a:gd name="connsiteX2" fmla="*/ 575698 w 1124927"/>
              <a:gd name="connsiteY2" fmla="*/ 3986 h 1006908"/>
              <a:gd name="connsiteX3" fmla="*/ 0 w 1124927"/>
              <a:gd name="connsiteY3" fmla="*/ 171883 h 1006908"/>
              <a:gd name="connsiteX0" fmla="*/ 1182597 w 1186750"/>
              <a:gd name="connsiteY0" fmla="*/ 1002977 h 1002977"/>
              <a:gd name="connsiteX1" fmla="*/ 1044027 w 1186750"/>
              <a:gd name="connsiteY1" fmla="*/ 225935 h 1002977"/>
              <a:gd name="connsiteX2" fmla="*/ 637520 w 1186750"/>
              <a:gd name="connsiteY2" fmla="*/ 55 h 1002977"/>
              <a:gd name="connsiteX3" fmla="*/ 0 w 1186750"/>
              <a:gd name="connsiteY3" fmla="*/ 216257 h 1002977"/>
              <a:gd name="connsiteX0" fmla="*/ 1182597 w 1187059"/>
              <a:gd name="connsiteY0" fmla="*/ 976253 h 976253"/>
              <a:gd name="connsiteX1" fmla="*/ 1044027 w 1187059"/>
              <a:gd name="connsiteY1" fmla="*/ 199211 h 976253"/>
              <a:gd name="connsiteX2" fmla="*/ 596306 w 1187059"/>
              <a:gd name="connsiteY2" fmla="*/ 167 h 976253"/>
              <a:gd name="connsiteX3" fmla="*/ 0 w 1187059"/>
              <a:gd name="connsiteY3" fmla="*/ 189533 h 976253"/>
              <a:gd name="connsiteX0" fmla="*/ 1182597 w 1188973"/>
              <a:gd name="connsiteY0" fmla="*/ 977273 h 977273"/>
              <a:gd name="connsiteX1" fmla="*/ 1071503 w 1188973"/>
              <a:gd name="connsiteY1" fmla="*/ 227068 h 977273"/>
              <a:gd name="connsiteX2" fmla="*/ 596306 w 1188973"/>
              <a:gd name="connsiteY2" fmla="*/ 1187 h 977273"/>
              <a:gd name="connsiteX3" fmla="*/ 0 w 1188973"/>
              <a:gd name="connsiteY3" fmla="*/ 190553 h 97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8973" h="977273">
                <a:moveTo>
                  <a:pt x="1182597" y="977273"/>
                </a:moveTo>
                <a:cubicBezTo>
                  <a:pt x="1204822" y="675648"/>
                  <a:pt x="1169218" y="389749"/>
                  <a:pt x="1071503" y="227068"/>
                </a:cubicBezTo>
                <a:cubicBezTo>
                  <a:pt x="973788" y="64387"/>
                  <a:pt x="774890" y="7273"/>
                  <a:pt x="596306" y="1187"/>
                </a:cubicBezTo>
                <a:cubicBezTo>
                  <a:pt x="417722" y="-4899"/>
                  <a:pt x="273447" y="6006"/>
                  <a:pt x="0" y="190553"/>
                </a:cubicBezTo>
              </a:path>
            </a:pathLst>
          </a:custGeom>
          <a:noFill/>
          <a:ln w="38100">
            <a:solidFill>
              <a:srgbClr val="FFFF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76" y="889819"/>
            <a:ext cx="5486400" cy="5486400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>
            <a:off x="8717682" y="2460869"/>
            <a:ext cx="230077" cy="2339658"/>
          </a:xfrm>
          <a:custGeom>
            <a:avLst/>
            <a:gdLst>
              <a:gd name="connsiteX0" fmla="*/ 305530 w 305530"/>
              <a:gd name="connsiteY0" fmla="*/ 3093720 h 3093720"/>
              <a:gd name="connsiteX1" fmla="*/ 145510 w 305530"/>
              <a:gd name="connsiteY1" fmla="*/ 1905000 h 3093720"/>
              <a:gd name="connsiteX2" fmla="*/ 730 w 305530"/>
              <a:gd name="connsiteY2" fmla="*/ 1386840 h 3093720"/>
              <a:gd name="connsiteX3" fmla="*/ 99790 w 305530"/>
              <a:gd name="connsiteY3" fmla="*/ 0 h 3093720"/>
              <a:gd name="connsiteX0" fmla="*/ 304921 w 304921"/>
              <a:gd name="connsiteY0" fmla="*/ 3093720 h 3093720"/>
              <a:gd name="connsiteX1" fmla="*/ 116326 w 304921"/>
              <a:gd name="connsiteY1" fmla="*/ 1919288 h 3093720"/>
              <a:gd name="connsiteX2" fmla="*/ 121 w 304921"/>
              <a:gd name="connsiteY2" fmla="*/ 1386840 h 3093720"/>
              <a:gd name="connsiteX3" fmla="*/ 99181 w 304921"/>
              <a:gd name="connsiteY3" fmla="*/ 0 h 3093720"/>
              <a:gd name="connsiteX0" fmla="*/ 281210 w 281210"/>
              <a:gd name="connsiteY0" fmla="*/ 3093720 h 3093720"/>
              <a:gd name="connsiteX1" fmla="*/ 92615 w 281210"/>
              <a:gd name="connsiteY1" fmla="*/ 1919288 h 3093720"/>
              <a:gd name="connsiteX2" fmla="*/ 222 w 281210"/>
              <a:gd name="connsiteY2" fmla="*/ 1139190 h 3093720"/>
              <a:gd name="connsiteX3" fmla="*/ 75470 w 281210"/>
              <a:gd name="connsiteY3" fmla="*/ 0 h 3093720"/>
              <a:gd name="connsiteX0" fmla="*/ 283199 w 283199"/>
              <a:gd name="connsiteY0" fmla="*/ 3093720 h 3093720"/>
              <a:gd name="connsiteX1" fmla="*/ 145404 w 283199"/>
              <a:gd name="connsiteY1" fmla="*/ 1976438 h 3093720"/>
              <a:gd name="connsiteX2" fmla="*/ 2211 w 283199"/>
              <a:gd name="connsiteY2" fmla="*/ 1139190 h 3093720"/>
              <a:gd name="connsiteX3" fmla="*/ 77459 w 283199"/>
              <a:gd name="connsiteY3" fmla="*/ 0 h 3093720"/>
              <a:gd name="connsiteX0" fmla="*/ 270499 w 270499"/>
              <a:gd name="connsiteY0" fmla="*/ 3087370 h 3087370"/>
              <a:gd name="connsiteX1" fmla="*/ 145404 w 270499"/>
              <a:gd name="connsiteY1" fmla="*/ 1976438 h 3087370"/>
              <a:gd name="connsiteX2" fmla="*/ 2211 w 270499"/>
              <a:gd name="connsiteY2" fmla="*/ 1139190 h 3087370"/>
              <a:gd name="connsiteX3" fmla="*/ 77459 w 270499"/>
              <a:gd name="connsiteY3" fmla="*/ 0 h 3087370"/>
              <a:gd name="connsiteX0" fmla="*/ 269410 w 269410"/>
              <a:gd name="connsiteY0" fmla="*/ 3087370 h 3087370"/>
              <a:gd name="connsiteX1" fmla="*/ 120502 w 269410"/>
              <a:gd name="connsiteY1" fmla="*/ 1933576 h 3087370"/>
              <a:gd name="connsiteX2" fmla="*/ 1122 w 269410"/>
              <a:gd name="connsiteY2" fmla="*/ 1139190 h 3087370"/>
              <a:gd name="connsiteX3" fmla="*/ 76370 w 269410"/>
              <a:gd name="connsiteY3" fmla="*/ 0 h 3087370"/>
              <a:gd name="connsiteX0" fmla="*/ 269410 w 269410"/>
              <a:gd name="connsiteY0" fmla="*/ 3087370 h 3087370"/>
              <a:gd name="connsiteX1" fmla="*/ 120502 w 269410"/>
              <a:gd name="connsiteY1" fmla="*/ 1933576 h 3087370"/>
              <a:gd name="connsiteX2" fmla="*/ 1122 w 269410"/>
              <a:gd name="connsiteY2" fmla="*/ 1263015 h 3087370"/>
              <a:gd name="connsiteX3" fmla="*/ 76370 w 269410"/>
              <a:gd name="connsiteY3" fmla="*/ 0 h 3087370"/>
              <a:gd name="connsiteX0" fmla="*/ 269410 w 269410"/>
              <a:gd name="connsiteY0" fmla="*/ 3087370 h 3087370"/>
              <a:gd name="connsiteX1" fmla="*/ 120502 w 269410"/>
              <a:gd name="connsiteY1" fmla="*/ 1933576 h 3087370"/>
              <a:gd name="connsiteX2" fmla="*/ 1122 w 269410"/>
              <a:gd name="connsiteY2" fmla="*/ 1215390 h 3087370"/>
              <a:gd name="connsiteX3" fmla="*/ 76370 w 269410"/>
              <a:gd name="connsiteY3" fmla="*/ 0 h 3087370"/>
              <a:gd name="connsiteX0" fmla="*/ 273669 w 273669"/>
              <a:gd name="connsiteY0" fmla="*/ 2801620 h 2801620"/>
              <a:gd name="connsiteX1" fmla="*/ 124761 w 273669"/>
              <a:gd name="connsiteY1" fmla="*/ 1647826 h 2801620"/>
              <a:gd name="connsiteX2" fmla="*/ 5381 w 273669"/>
              <a:gd name="connsiteY2" fmla="*/ 929640 h 2801620"/>
              <a:gd name="connsiteX3" fmla="*/ 52054 w 273669"/>
              <a:gd name="connsiteY3" fmla="*/ 0 h 2801620"/>
              <a:gd name="connsiteX0" fmla="*/ 226044 w 226044"/>
              <a:gd name="connsiteY0" fmla="*/ 2530158 h 2530158"/>
              <a:gd name="connsiteX1" fmla="*/ 124761 w 226044"/>
              <a:gd name="connsiteY1" fmla="*/ 1647826 h 2530158"/>
              <a:gd name="connsiteX2" fmla="*/ 5381 w 226044"/>
              <a:gd name="connsiteY2" fmla="*/ 929640 h 2530158"/>
              <a:gd name="connsiteX3" fmla="*/ 52054 w 226044"/>
              <a:gd name="connsiteY3" fmla="*/ 0 h 2530158"/>
              <a:gd name="connsiteX0" fmla="*/ 225700 w 225700"/>
              <a:gd name="connsiteY0" fmla="*/ 2530158 h 2530158"/>
              <a:gd name="connsiteX1" fmla="*/ 119655 w 225700"/>
              <a:gd name="connsiteY1" fmla="*/ 1600201 h 2530158"/>
              <a:gd name="connsiteX2" fmla="*/ 5037 w 225700"/>
              <a:gd name="connsiteY2" fmla="*/ 929640 h 2530158"/>
              <a:gd name="connsiteX3" fmla="*/ 51710 w 225700"/>
              <a:gd name="connsiteY3" fmla="*/ 0 h 2530158"/>
              <a:gd name="connsiteX0" fmla="*/ 227775 w 227775"/>
              <a:gd name="connsiteY0" fmla="*/ 2530158 h 2530158"/>
              <a:gd name="connsiteX1" fmla="*/ 150305 w 227775"/>
              <a:gd name="connsiteY1" fmla="*/ 1571626 h 2530158"/>
              <a:gd name="connsiteX2" fmla="*/ 7112 w 227775"/>
              <a:gd name="connsiteY2" fmla="*/ 929640 h 2530158"/>
              <a:gd name="connsiteX3" fmla="*/ 53785 w 227775"/>
              <a:gd name="connsiteY3" fmla="*/ 0 h 2530158"/>
              <a:gd name="connsiteX0" fmla="*/ 227775 w 227775"/>
              <a:gd name="connsiteY0" fmla="*/ 2530158 h 2530158"/>
              <a:gd name="connsiteX1" fmla="*/ 150305 w 227775"/>
              <a:gd name="connsiteY1" fmla="*/ 1600201 h 2530158"/>
              <a:gd name="connsiteX2" fmla="*/ 7112 w 227775"/>
              <a:gd name="connsiteY2" fmla="*/ 929640 h 2530158"/>
              <a:gd name="connsiteX3" fmla="*/ 53785 w 227775"/>
              <a:gd name="connsiteY3" fmla="*/ 0 h 2530158"/>
              <a:gd name="connsiteX0" fmla="*/ 230077 w 230077"/>
              <a:gd name="connsiteY0" fmla="*/ 2339658 h 2339658"/>
              <a:gd name="connsiteX1" fmla="*/ 152607 w 230077"/>
              <a:gd name="connsiteY1" fmla="*/ 1409701 h 2339658"/>
              <a:gd name="connsiteX2" fmla="*/ 9414 w 230077"/>
              <a:gd name="connsiteY2" fmla="*/ 739140 h 2339658"/>
              <a:gd name="connsiteX3" fmla="*/ 46562 w 230077"/>
              <a:gd name="connsiteY3" fmla="*/ 0 h 2339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77" h="2339658">
                <a:moveTo>
                  <a:pt x="230077" y="2339658"/>
                </a:moveTo>
                <a:cubicBezTo>
                  <a:pt x="175467" y="1887538"/>
                  <a:pt x="189384" y="1676454"/>
                  <a:pt x="152607" y="1409701"/>
                </a:cubicBezTo>
                <a:cubicBezTo>
                  <a:pt x="115830" y="1142948"/>
                  <a:pt x="25501" y="1005840"/>
                  <a:pt x="9414" y="739140"/>
                </a:cubicBezTo>
                <a:cubicBezTo>
                  <a:pt x="-6673" y="472440"/>
                  <a:pt x="-6778" y="534670"/>
                  <a:pt x="46562" y="0"/>
                </a:cubicBezTo>
              </a:path>
            </a:pathLst>
          </a:custGeom>
          <a:noFill/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7502526" y="2667000"/>
            <a:ext cx="2277110" cy="1559560"/>
          </a:xfrm>
          <a:custGeom>
            <a:avLst/>
            <a:gdLst>
              <a:gd name="connsiteX0" fmla="*/ 2080260 w 2080260"/>
              <a:gd name="connsiteY0" fmla="*/ 0 h 1432560"/>
              <a:gd name="connsiteX1" fmla="*/ 0 w 2080260"/>
              <a:gd name="connsiteY1" fmla="*/ 1432560 h 1432560"/>
              <a:gd name="connsiteX0" fmla="*/ 2277110 w 2277110"/>
              <a:gd name="connsiteY0" fmla="*/ 0 h 1559560"/>
              <a:gd name="connsiteX1" fmla="*/ 0 w 2277110"/>
              <a:gd name="connsiteY1" fmla="*/ 1559560 h 155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77110" h="1559560">
                <a:moveTo>
                  <a:pt x="2277110" y="0"/>
                </a:moveTo>
                <a:lnTo>
                  <a:pt x="0" y="1559560"/>
                </a:lnTo>
              </a:path>
            </a:pathLst>
          </a:custGeom>
          <a:noFill/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7290605" y="2473960"/>
            <a:ext cx="2453640" cy="1922780"/>
          </a:xfrm>
          <a:custGeom>
            <a:avLst/>
            <a:gdLst>
              <a:gd name="connsiteX0" fmla="*/ 2941320 w 2941320"/>
              <a:gd name="connsiteY0" fmla="*/ 0 h 2209800"/>
              <a:gd name="connsiteX1" fmla="*/ 137160 w 2941320"/>
              <a:gd name="connsiteY1" fmla="*/ 1821180 h 2209800"/>
              <a:gd name="connsiteX2" fmla="*/ 0 w 2941320"/>
              <a:gd name="connsiteY2" fmla="*/ 2209800 h 2209800"/>
              <a:gd name="connsiteX0" fmla="*/ 2948940 w 2948940"/>
              <a:gd name="connsiteY0" fmla="*/ 0 h 2240280"/>
              <a:gd name="connsiteX1" fmla="*/ 137160 w 2948940"/>
              <a:gd name="connsiteY1" fmla="*/ 1851660 h 2240280"/>
              <a:gd name="connsiteX2" fmla="*/ 0 w 2948940"/>
              <a:gd name="connsiteY2" fmla="*/ 2240280 h 2240280"/>
              <a:gd name="connsiteX0" fmla="*/ 2948940 w 2948940"/>
              <a:gd name="connsiteY0" fmla="*/ 0 h 2240280"/>
              <a:gd name="connsiteX1" fmla="*/ 137160 w 2948940"/>
              <a:gd name="connsiteY1" fmla="*/ 1889760 h 2240280"/>
              <a:gd name="connsiteX2" fmla="*/ 0 w 2948940"/>
              <a:gd name="connsiteY2" fmla="*/ 2240280 h 2240280"/>
              <a:gd name="connsiteX0" fmla="*/ 2453640 w 2453640"/>
              <a:gd name="connsiteY0" fmla="*/ 0 h 1922780"/>
              <a:gd name="connsiteX1" fmla="*/ 137160 w 2453640"/>
              <a:gd name="connsiteY1" fmla="*/ 1572260 h 1922780"/>
              <a:gd name="connsiteX2" fmla="*/ 0 w 2453640"/>
              <a:gd name="connsiteY2" fmla="*/ 1922780 h 1922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53640" h="1922780">
                <a:moveTo>
                  <a:pt x="2453640" y="0"/>
                </a:moveTo>
                <a:lnTo>
                  <a:pt x="137160" y="1572260"/>
                </a:lnTo>
                <a:lnTo>
                  <a:pt x="0" y="1922780"/>
                </a:lnTo>
              </a:path>
            </a:pathLst>
          </a:custGeom>
          <a:noFill/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 rot="19454979">
            <a:off x="6618522" y="3328766"/>
            <a:ext cx="1140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Parking / Double Parking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8479048" y="2517775"/>
            <a:ext cx="166478" cy="2320925"/>
          </a:xfrm>
          <a:custGeom>
            <a:avLst/>
            <a:gdLst>
              <a:gd name="connsiteX0" fmla="*/ 59461 w 180111"/>
              <a:gd name="connsiteY0" fmla="*/ 0 h 2540000"/>
              <a:gd name="connsiteX1" fmla="*/ 2311 w 180111"/>
              <a:gd name="connsiteY1" fmla="*/ 590550 h 2540000"/>
              <a:gd name="connsiteX2" fmla="*/ 129311 w 180111"/>
              <a:gd name="connsiteY2" fmla="*/ 1530350 h 2540000"/>
              <a:gd name="connsiteX3" fmla="*/ 180111 w 180111"/>
              <a:gd name="connsiteY3" fmla="*/ 2540000 h 2540000"/>
              <a:gd name="connsiteX0" fmla="*/ 41951 w 162601"/>
              <a:gd name="connsiteY0" fmla="*/ 0 h 2540000"/>
              <a:gd name="connsiteX1" fmla="*/ 3851 w 162601"/>
              <a:gd name="connsiteY1" fmla="*/ 577850 h 2540000"/>
              <a:gd name="connsiteX2" fmla="*/ 111801 w 162601"/>
              <a:gd name="connsiteY2" fmla="*/ 1530350 h 2540000"/>
              <a:gd name="connsiteX3" fmla="*/ 162601 w 162601"/>
              <a:gd name="connsiteY3" fmla="*/ 2540000 h 2540000"/>
              <a:gd name="connsiteX0" fmla="*/ 43688 w 164338"/>
              <a:gd name="connsiteY0" fmla="*/ 0 h 2540000"/>
              <a:gd name="connsiteX1" fmla="*/ 5588 w 164338"/>
              <a:gd name="connsiteY1" fmla="*/ 577850 h 2540000"/>
              <a:gd name="connsiteX2" fmla="*/ 138938 w 164338"/>
              <a:gd name="connsiteY2" fmla="*/ 1530350 h 2540000"/>
              <a:gd name="connsiteX3" fmla="*/ 164338 w 164338"/>
              <a:gd name="connsiteY3" fmla="*/ 2540000 h 2540000"/>
              <a:gd name="connsiteX0" fmla="*/ 41951 w 162601"/>
              <a:gd name="connsiteY0" fmla="*/ 0 h 2540000"/>
              <a:gd name="connsiteX1" fmla="*/ 3851 w 162601"/>
              <a:gd name="connsiteY1" fmla="*/ 577850 h 2540000"/>
              <a:gd name="connsiteX2" fmla="*/ 111801 w 162601"/>
              <a:gd name="connsiteY2" fmla="*/ 1530350 h 2540000"/>
              <a:gd name="connsiteX3" fmla="*/ 162601 w 162601"/>
              <a:gd name="connsiteY3" fmla="*/ 2540000 h 2540000"/>
              <a:gd name="connsiteX0" fmla="*/ 31541 w 166478"/>
              <a:gd name="connsiteY0" fmla="*/ 0 h 2320925"/>
              <a:gd name="connsiteX1" fmla="*/ 7728 w 166478"/>
              <a:gd name="connsiteY1" fmla="*/ 358775 h 2320925"/>
              <a:gd name="connsiteX2" fmla="*/ 115678 w 166478"/>
              <a:gd name="connsiteY2" fmla="*/ 1311275 h 2320925"/>
              <a:gd name="connsiteX3" fmla="*/ 166478 w 166478"/>
              <a:gd name="connsiteY3" fmla="*/ 2320925 h 2320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478" h="2320925">
                <a:moveTo>
                  <a:pt x="31541" y="0"/>
                </a:moveTo>
                <a:cubicBezTo>
                  <a:pt x="-2855" y="167746"/>
                  <a:pt x="-6295" y="140229"/>
                  <a:pt x="7728" y="358775"/>
                </a:cubicBezTo>
                <a:cubicBezTo>
                  <a:pt x="21751" y="577321"/>
                  <a:pt x="89220" y="984250"/>
                  <a:pt x="115678" y="1311275"/>
                </a:cubicBezTo>
                <a:cubicBezTo>
                  <a:pt x="142136" y="1638300"/>
                  <a:pt x="155894" y="1978554"/>
                  <a:pt x="166478" y="2320925"/>
                </a:cubicBezTo>
              </a:path>
            </a:pathLst>
          </a:custGeom>
          <a:noFill/>
          <a:ln w="38100">
            <a:solidFill>
              <a:srgbClr val="FFFF0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962776" y="3509963"/>
            <a:ext cx="1042988" cy="862012"/>
          </a:xfrm>
          <a:custGeom>
            <a:avLst/>
            <a:gdLst>
              <a:gd name="connsiteX0" fmla="*/ 862013 w 1042988"/>
              <a:gd name="connsiteY0" fmla="*/ 0 h 862012"/>
              <a:gd name="connsiteX1" fmla="*/ 0 w 1042988"/>
              <a:gd name="connsiteY1" fmla="*/ 619125 h 862012"/>
              <a:gd name="connsiteX2" fmla="*/ 190500 w 1042988"/>
              <a:gd name="connsiteY2" fmla="*/ 862012 h 862012"/>
              <a:gd name="connsiteX3" fmla="*/ 1042988 w 1042988"/>
              <a:gd name="connsiteY3" fmla="*/ 242887 h 862012"/>
              <a:gd name="connsiteX4" fmla="*/ 862013 w 1042988"/>
              <a:gd name="connsiteY4" fmla="*/ 0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2988" h="862012">
                <a:moveTo>
                  <a:pt x="862013" y="0"/>
                </a:moveTo>
                <a:lnTo>
                  <a:pt x="0" y="619125"/>
                </a:lnTo>
                <a:lnTo>
                  <a:pt x="190500" y="862012"/>
                </a:lnTo>
                <a:lnTo>
                  <a:pt x="1042988" y="242887"/>
                </a:lnTo>
                <a:lnTo>
                  <a:pt x="862013" y="0"/>
                </a:lnTo>
                <a:close/>
              </a:path>
            </a:pathLst>
          </a:cu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7284185" y="3660774"/>
            <a:ext cx="148129" cy="21123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93214" y="551265"/>
            <a:ext cx="422492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Left Turns</a:t>
            </a:r>
            <a:endParaRPr lang="en-US" sz="1600" b="1" dirty="0"/>
          </a:p>
        </p:txBody>
      </p:sp>
      <p:sp>
        <p:nvSpPr>
          <p:cNvPr id="31" name="Rectangle 30"/>
          <p:cNvSpPr/>
          <p:nvPr/>
        </p:nvSpPr>
        <p:spPr>
          <a:xfrm>
            <a:off x="6238876" y="551265"/>
            <a:ext cx="3440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Through Movements</a:t>
            </a:r>
            <a:endParaRPr lang="en-US" sz="1600" b="1" dirty="0"/>
          </a:p>
        </p:txBody>
      </p:sp>
      <p:sp>
        <p:nvSpPr>
          <p:cNvPr id="32" name="Oval 31"/>
          <p:cNvSpPr/>
          <p:nvPr/>
        </p:nvSpPr>
        <p:spPr>
          <a:xfrm>
            <a:off x="2851302" y="3118663"/>
            <a:ext cx="121806" cy="12180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497537" y="3819163"/>
            <a:ext cx="121806" cy="12180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8439577" y="3820538"/>
            <a:ext cx="121806" cy="12180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796544" y="3118663"/>
            <a:ext cx="121806" cy="121806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518138" y="2735945"/>
            <a:ext cx="523137" cy="515360"/>
            <a:chOff x="3604189" y="1695374"/>
            <a:chExt cx="523137" cy="515360"/>
          </a:xfrm>
        </p:grpSpPr>
        <p:sp>
          <p:nvSpPr>
            <p:cNvPr id="37" name="TextBox 36"/>
            <p:cNvSpPr txBox="1"/>
            <p:nvPr/>
          </p:nvSpPr>
          <p:spPr>
            <a:xfrm>
              <a:off x="3604189" y="1810624"/>
              <a:ext cx="523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Bx4/Bx4A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V="1">
              <a:off x="3865788" y="1743199"/>
              <a:ext cx="0" cy="1002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222738" y="4038600"/>
            <a:ext cx="634621" cy="400110"/>
            <a:chOff x="1690328" y="4102948"/>
            <a:chExt cx="634621" cy="400110"/>
          </a:xfrm>
        </p:grpSpPr>
        <p:sp>
          <p:nvSpPr>
            <p:cNvPr id="41" name="TextBox 40"/>
            <p:cNvSpPr txBox="1"/>
            <p:nvPr/>
          </p:nvSpPr>
          <p:spPr>
            <a:xfrm>
              <a:off x="1770928" y="4102948"/>
              <a:ext cx="554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Bx5/</a:t>
              </a:r>
            </a:p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Bx19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1770928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1853524" y="5976109"/>
            <a:ext cx="634621" cy="400110"/>
            <a:chOff x="1136307" y="4102948"/>
            <a:chExt cx="634621" cy="400110"/>
          </a:xfrm>
        </p:grpSpPr>
        <p:sp>
          <p:nvSpPr>
            <p:cNvPr id="45" name="TextBox 44"/>
            <p:cNvSpPr txBox="1"/>
            <p:nvPr/>
          </p:nvSpPr>
          <p:spPr>
            <a:xfrm>
              <a:off x="1136307" y="4102948"/>
              <a:ext cx="554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Bx5/</a:t>
              </a:r>
            </a:p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Bx19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>
              <a:off x="1598888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0488771" y="2724183"/>
            <a:ext cx="523137" cy="515360"/>
            <a:chOff x="3604189" y="1695374"/>
            <a:chExt cx="523137" cy="515360"/>
          </a:xfrm>
        </p:grpSpPr>
        <p:sp>
          <p:nvSpPr>
            <p:cNvPr id="49" name="TextBox 48"/>
            <p:cNvSpPr txBox="1"/>
            <p:nvPr/>
          </p:nvSpPr>
          <p:spPr>
            <a:xfrm>
              <a:off x="3604189" y="1810624"/>
              <a:ext cx="5231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Bx4/Bx4A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>
            <a:xfrm flipV="1">
              <a:off x="3865788" y="1743199"/>
              <a:ext cx="0" cy="10028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9193371" y="4026838"/>
            <a:ext cx="634621" cy="400110"/>
            <a:chOff x="1690328" y="4102948"/>
            <a:chExt cx="634621" cy="400110"/>
          </a:xfrm>
        </p:grpSpPr>
        <p:sp>
          <p:nvSpPr>
            <p:cNvPr id="53" name="TextBox 52"/>
            <p:cNvSpPr txBox="1"/>
            <p:nvPr/>
          </p:nvSpPr>
          <p:spPr>
            <a:xfrm>
              <a:off x="1770928" y="4102948"/>
              <a:ext cx="554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Bx5/</a:t>
              </a:r>
            </a:p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Bx19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>
              <a:off x="1770928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7824157" y="5964347"/>
            <a:ext cx="634621" cy="400110"/>
            <a:chOff x="1136307" y="4102948"/>
            <a:chExt cx="634621" cy="400110"/>
          </a:xfrm>
        </p:grpSpPr>
        <p:sp>
          <p:nvSpPr>
            <p:cNvPr id="57" name="TextBox 56"/>
            <p:cNvSpPr txBox="1"/>
            <p:nvPr/>
          </p:nvSpPr>
          <p:spPr>
            <a:xfrm>
              <a:off x="1136307" y="4102948"/>
              <a:ext cx="5540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Bx5/</a:t>
              </a:r>
            </a:p>
            <a:p>
              <a:pPr algn="ctr"/>
              <a:r>
                <a:rPr lang="en-US" sz="1000" b="1" dirty="0" smtClean="0">
                  <a:solidFill>
                    <a:schemeClr val="bg1"/>
                  </a:solidFill>
                </a:rPr>
                <a:t>Bx19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>
              <a:off x="1598888" y="4303723"/>
              <a:ext cx="9144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extBox 59"/>
          <p:cNvSpPr txBox="1"/>
          <p:nvPr/>
        </p:nvSpPr>
        <p:spPr>
          <a:xfrm>
            <a:off x="9944607" y="990600"/>
            <a:ext cx="86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Bus Terminal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00684" y="990600"/>
            <a:ext cx="866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Bus Terminal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 rot="19513949">
            <a:off x="6094788" y="4640385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 rot="5205683">
            <a:off x="2471609" y="5733881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 rot="5205683">
            <a:off x="9943599" y="5161470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 rot="19513949">
            <a:off x="156551" y="4640386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612648" y="1627221"/>
            <a:ext cx="76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4"/>
                </a:solidFill>
              </a:rPr>
              <a:t>Merge Sign</a:t>
            </a:r>
            <a:endParaRPr lang="en-US" sz="1000" b="1" dirty="0">
              <a:solidFill>
                <a:schemeClr val="accent4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29263" y="3225832"/>
            <a:ext cx="13320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4"/>
                </a:solidFill>
              </a:rPr>
              <a:t>Signs on the Columns to Guide Left Turns</a:t>
            </a:r>
            <a:endParaRPr lang="en-US" sz="1000" b="1" dirty="0">
              <a:solidFill>
                <a:schemeClr val="accent4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566151" y="5933262"/>
            <a:ext cx="1258850" cy="460282"/>
            <a:chOff x="4518138" y="5509477"/>
            <a:chExt cx="1258850" cy="460282"/>
          </a:xfrm>
        </p:grpSpPr>
        <p:sp>
          <p:nvSpPr>
            <p:cNvPr id="69" name="Rectangle 68"/>
            <p:cNvSpPr/>
            <p:nvPr/>
          </p:nvSpPr>
          <p:spPr>
            <a:xfrm>
              <a:off x="4518138" y="5509477"/>
              <a:ext cx="1215239" cy="45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742037" y="5723538"/>
              <a:ext cx="10349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Opportunities</a:t>
              </a:r>
              <a:endParaRPr lang="en-US" sz="1000" b="1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737449" y="5509477"/>
              <a:ext cx="10349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Issues</a:t>
              </a:r>
              <a:endParaRPr lang="en-US" sz="1000" b="1" dirty="0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616095" y="5574747"/>
              <a:ext cx="137160" cy="13716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619377" y="578595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10506726" y="5915937"/>
            <a:ext cx="1258850" cy="460282"/>
            <a:chOff x="4518138" y="5509477"/>
            <a:chExt cx="1258850" cy="460282"/>
          </a:xfrm>
        </p:grpSpPr>
        <p:sp>
          <p:nvSpPr>
            <p:cNvPr id="79" name="Rectangle 78"/>
            <p:cNvSpPr/>
            <p:nvPr/>
          </p:nvSpPr>
          <p:spPr>
            <a:xfrm>
              <a:off x="4518138" y="5509477"/>
              <a:ext cx="1215239" cy="45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742037" y="5723538"/>
              <a:ext cx="10349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Opportunities</a:t>
              </a:r>
              <a:endParaRPr lang="en-US" sz="1000" b="1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737449" y="5509477"/>
              <a:ext cx="10349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/>
                <a:t>Issues</a:t>
              </a:r>
              <a:endParaRPr lang="en-US" sz="1000" b="1" dirty="0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616095" y="5574747"/>
              <a:ext cx="137160" cy="13716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619377" y="578595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" name="TextBox 83"/>
          <p:cNvSpPr txBox="1"/>
          <p:nvPr/>
        </p:nvSpPr>
        <p:spPr>
          <a:xfrm>
            <a:off x="7231064" y="4226893"/>
            <a:ext cx="76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4"/>
                </a:solidFill>
              </a:rPr>
              <a:t>Merge Marking</a:t>
            </a:r>
            <a:endParaRPr lang="en-US" sz="1000" b="1" dirty="0">
              <a:solidFill>
                <a:schemeClr val="accent4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6552475" y="2969913"/>
            <a:ext cx="7654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4"/>
                </a:solidFill>
              </a:rPr>
              <a:t>No Parking</a:t>
            </a:r>
            <a:endParaRPr lang="en-US" sz="1000" b="1" dirty="0">
              <a:solidFill>
                <a:schemeClr val="accent4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145270" y="1824333"/>
            <a:ext cx="9415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4"/>
                </a:solidFill>
              </a:rPr>
              <a:t>Dotted Lines to Guide Vehicles</a:t>
            </a:r>
            <a:endParaRPr lang="en-US" sz="1000" b="1" dirty="0">
              <a:solidFill>
                <a:schemeClr val="accent4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8292158" y="3411251"/>
            <a:ext cx="94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accent4"/>
                </a:solidFill>
              </a:rPr>
              <a:t>Curb Extensions</a:t>
            </a:r>
            <a:endParaRPr lang="en-US" sz="10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0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</a:t>
            </a:r>
            <a:r>
              <a:rPr lang="en-US" dirty="0" smtClean="0"/>
              <a:t>Ave – </a:t>
            </a:r>
            <a:r>
              <a:rPr lang="en-US" dirty="0"/>
              <a:t>West Farms </a:t>
            </a:r>
            <a:r>
              <a:rPr lang="en-US" dirty="0" smtClean="0"/>
              <a:t>Rd Bus Terminal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39" y="788484"/>
            <a:ext cx="5943600" cy="30236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4" y="3935592"/>
            <a:ext cx="5943600" cy="2438400"/>
          </a:xfrm>
          <a:prstGeom prst="rect">
            <a:avLst/>
          </a:prstGeom>
        </p:spPr>
      </p:pic>
      <p:sp>
        <p:nvSpPr>
          <p:cNvPr id="10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5456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Bus Terminal (Bx11/Bx27/Bx35)</a:t>
            </a:r>
          </a:p>
          <a:p>
            <a:pPr lvl="1"/>
            <a:r>
              <a:rPr lang="en-US" dirty="0"/>
              <a:t>Bus Stop (Bx4/Bx4A)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/>
              <a:t>Buses inch out and turn left at the </a:t>
            </a:r>
            <a:r>
              <a:rPr lang="en-US" dirty="0" err="1"/>
              <a:t>unsignalized</a:t>
            </a:r>
            <a:r>
              <a:rPr lang="en-US" dirty="0"/>
              <a:t> intersection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 smtClean="0"/>
              <a:t>Option 1: Add a traffic signal coordinated with the signal timing of Westchester Ave @ Southern Blvd</a:t>
            </a:r>
          </a:p>
          <a:p>
            <a:pPr lvl="1"/>
            <a:r>
              <a:rPr lang="en-US" dirty="0" smtClean="0"/>
              <a:t>Option 2: </a:t>
            </a:r>
            <a:r>
              <a:rPr lang="en-US" dirty="0"/>
              <a:t>Reverse the loop </a:t>
            </a:r>
            <a:r>
              <a:rPr lang="en-US" dirty="0" smtClean="0"/>
              <a:t>direction</a:t>
            </a:r>
          </a:p>
          <a:p>
            <a:pPr lvl="1"/>
            <a:r>
              <a:rPr lang="en-US" dirty="0" smtClean="0"/>
              <a:t>Option 3: Signal timing modifications for the signals at Westchester Ave @ Southern Blvd and Westchester Ave @ Hoe Ave to create gaps for buses turning left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914400" y="3102833"/>
            <a:ext cx="914400" cy="400110"/>
            <a:chOff x="906037" y="4102948"/>
            <a:chExt cx="914400" cy="400110"/>
          </a:xfrm>
        </p:grpSpPr>
        <p:sp>
          <p:nvSpPr>
            <p:cNvPr id="12" name="TextBox 11"/>
            <p:cNvSpPr txBox="1"/>
            <p:nvPr/>
          </p:nvSpPr>
          <p:spPr>
            <a:xfrm>
              <a:off x="906037" y="4102948"/>
              <a:ext cx="914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Traffic Signal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1598888" y="4303723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359156" y="1735575"/>
            <a:ext cx="1065969" cy="1153508"/>
            <a:chOff x="2359156" y="1735575"/>
            <a:chExt cx="1065969" cy="115350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2359898" y="2573433"/>
              <a:ext cx="137188" cy="315650"/>
            </a:xfrm>
            <a:prstGeom prst="line">
              <a:avLst/>
            </a:prstGeom>
            <a:ln w="190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2495327" y="2407467"/>
              <a:ext cx="929798" cy="481616"/>
            </a:xfrm>
            <a:prstGeom prst="line">
              <a:avLst/>
            </a:prstGeom>
            <a:ln w="190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2359156" y="1735575"/>
              <a:ext cx="759389" cy="835175"/>
            </a:xfrm>
            <a:prstGeom prst="line">
              <a:avLst/>
            </a:prstGeom>
            <a:ln w="1905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Arrow Connector 20"/>
          <p:cNvCxnSpPr/>
          <p:nvPr/>
        </p:nvCxnSpPr>
        <p:spPr>
          <a:xfrm>
            <a:off x="2415437" y="2695326"/>
            <a:ext cx="42200" cy="90825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977657" y="2604767"/>
            <a:ext cx="79010" cy="3587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1807592" y="2108033"/>
            <a:ext cx="591864" cy="553998"/>
            <a:chOff x="3314194" y="1353099"/>
            <a:chExt cx="591864" cy="553998"/>
          </a:xfrm>
        </p:grpSpPr>
        <p:sp>
          <p:nvSpPr>
            <p:cNvPr id="30" name="TextBox 29"/>
            <p:cNvSpPr txBox="1"/>
            <p:nvPr/>
          </p:nvSpPr>
          <p:spPr>
            <a:xfrm>
              <a:off x="3314194" y="1353099"/>
              <a:ext cx="5577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Bx11/Bx27/Bx35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2738287" y="2155424"/>
            <a:ext cx="561008" cy="460785"/>
            <a:chOff x="3825458" y="1315189"/>
            <a:chExt cx="561008" cy="460785"/>
          </a:xfrm>
        </p:grpSpPr>
        <p:sp>
          <p:nvSpPr>
            <p:cNvPr id="34" name="TextBox 33"/>
            <p:cNvSpPr txBox="1"/>
            <p:nvPr/>
          </p:nvSpPr>
          <p:spPr>
            <a:xfrm>
              <a:off x="3850919" y="1315189"/>
              <a:ext cx="5355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Bx4/Bx4A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Connector 35"/>
            <p:cNvCxnSpPr/>
            <p:nvPr/>
          </p:nvCxnSpPr>
          <p:spPr>
            <a:xfrm flipV="1">
              <a:off x="3890249" y="1636562"/>
              <a:ext cx="56085" cy="71251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389964" y="2857490"/>
            <a:ext cx="571004" cy="609906"/>
            <a:chOff x="3758349" y="1695374"/>
            <a:chExt cx="571004" cy="609906"/>
          </a:xfrm>
        </p:grpSpPr>
        <p:sp>
          <p:nvSpPr>
            <p:cNvPr id="38" name="TextBox 37"/>
            <p:cNvSpPr txBox="1"/>
            <p:nvPr/>
          </p:nvSpPr>
          <p:spPr>
            <a:xfrm>
              <a:off x="3758349" y="1751282"/>
              <a:ext cx="57100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No Traffic Signal</a:t>
              </a:r>
            </a:p>
          </p:txBody>
        </p:sp>
        <p:sp>
          <p:nvSpPr>
            <p:cNvPr id="39" name="Oval 38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 flipV="1">
              <a:off x="3881159" y="1751282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 flipH="1">
            <a:off x="2703266" y="2137273"/>
            <a:ext cx="54716" cy="62524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95654" y="3128194"/>
            <a:ext cx="11352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Simpson St Subway Station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4" name="Oval 43"/>
          <p:cNvSpPr/>
          <p:nvPr/>
        </p:nvSpPr>
        <p:spPr>
          <a:xfrm>
            <a:off x="239080" y="3480574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45" name="Oval 44"/>
          <p:cNvSpPr/>
          <p:nvPr/>
        </p:nvSpPr>
        <p:spPr>
          <a:xfrm>
            <a:off x="405703" y="3480574"/>
            <a:ext cx="137160" cy="1371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5</a:t>
            </a:r>
          </a:p>
        </p:txBody>
      </p:sp>
      <p:sp>
        <p:nvSpPr>
          <p:cNvPr id="46" name="TextBox 45"/>
          <p:cNvSpPr txBox="1"/>
          <p:nvPr/>
        </p:nvSpPr>
        <p:spPr>
          <a:xfrm rot="19929543">
            <a:off x="4635188" y="1260480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3090683" y="1379155"/>
            <a:ext cx="5201" cy="15157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8697357">
            <a:off x="3098121" y="1057953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 Farms 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 rot="16418304">
            <a:off x="1306459" y="1153970"/>
            <a:ext cx="10595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-10477" y="6127771"/>
            <a:ext cx="28199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West Farms Rd </a:t>
            </a:r>
            <a:r>
              <a:rPr lang="en-US" sz="1000" b="1" dirty="0" smtClean="0"/>
              <a:t>@ Westchester Ave</a:t>
            </a:r>
            <a:endParaRPr lang="en-US" sz="10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2512774" y="5488322"/>
            <a:ext cx="136772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Left Turn at the </a:t>
            </a:r>
            <a:r>
              <a:rPr lang="en-US" sz="1000" b="1" dirty="0" err="1" smtClean="0">
                <a:solidFill>
                  <a:srgbClr val="FFFF00"/>
                </a:solidFill>
              </a:rPr>
              <a:t>Unsignalized</a:t>
            </a:r>
            <a:r>
              <a:rPr lang="en-US" sz="1000" b="1" dirty="0" smtClean="0">
                <a:solidFill>
                  <a:srgbClr val="FFFF00"/>
                </a:solidFill>
              </a:rPr>
              <a:t> Intersection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 rot="5400000">
            <a:off x="2485181" y="944537"/>
            <a:ext cx="12182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Hoe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3425125" y="2355479"/>
            <a:ext cx="608517" cy="467332"/>
            <a:chOff x="3825458" y="1695374"/>
            <a:chExt cx="608517" cy="467332"/>
          </a:xfrm>
        </p:grpSpPr>
        <p:sp>
          <p:nvSpPr>
            <p:cNvPr id="66" name="TextBox 65"/>
            <p:cNvSpPr txBox="1"/>
            <p:nvPr/>
          </p:nvSpPr>
          <p:spPr>
            <a:xfrm>
              <a:off x="3862971" y="1762596"/>
              <a:ext cx="57100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Traffic </a:t>
              </a:r>
              <a:r>
                <a:rPr lang="en-US" sz="1000" b="1" dirty="0">
                  <a:solidFill>
                    <a:srgbClr val="FFFF00"/>
                  </a:solidFill>
                </a:rPr>
                <a:t>Signal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/>
            <p:nvPr/>
          </p:nvCxnSpPr>
          <p:spPr>
            <a:xfrm flipH="1" flipV="1">
              <a:off x="3881159" y="1751282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 rot="21109810">
            <a:off x="3279577" y="2013399"/>
            <a:ext cx="104895" cy="180876"/>
            <a:chOff x="3279577" y="2013399"/>
            <a:chExt cx="104895" cy="180876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3279577" y="2043192"/>
              <a:ext cx="50936" cy="151083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 flipV="1">
              <a:off x="3330513" y="2013399"/>
              <a:ext cx="53959" cy="16005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93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713"/>
            <a:ext cx="5943600" cy="27432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022" y="4482810"/>
            <a:ext cx="3467274" cy="191210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</a:t>
            </a:r>
            <a:r>
              <a:rPr lang="en-US" dirty="0" smtClean="0"/>
              <a:t>Ave – </a:t>
            </a:r>
            <a:r>
              <a:rPr lang="en-US" dirty="0"/>
              <a:t>Hoe Ave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DON’T CUT CORNERS LEFT TURN Pedestrian &amp; Bicyclist Crash Study 2016: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www.nyc.gov/html/dot/downloads/pdf/left-turn-pedestrian-and-bicycle-crash-study.pdf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20 crashes between 01/01/2010 and 07/31/2016</a:t>
            </a:r>
          </a:p>
          <a:p>
            <a:pPr lvl="1"/>
            <a:r>
              <a:rPr lang="en-US" dirty="0" smtClean="0"/>
              <a:t>85% were pedestrian and bike crashes (14 pedestrian </a:t>
            </a:r>
            <a:r>
              <a:rPr lang="en-US" dirty="0"/>
              <a:t>crashes and 3 bike </a:t>
            </a:r>
            <a:r>
              <a:rPr lang="en-US" dirty="0" smtClean="0"/>
              <a:t>crashes)</a:t>
            </a:r>
            <a:endParaRPr lang="en-US" dirty="0"/>
          </a:p>
          <a:p>
            <a:pPr lvl="1"/>
            <a:r>
              <a:rPr lang="en-US" dirty="0" smtClean="0"/>
              <a:t>50% happened </a:t>
            </a:r>
            <a:r>
              <a:rPr lang="en-US" dirty="0"/>
              <a:t>when the motor vehicles were making left </a:t>
            </a:r>
            <a:r>
              <a:rPr lang="en-US" dirty="0" smtClean="0"/>
              <a:t>turns</a:t>
            </a:r>
          </a:p>
          <a:p>
            <a:pPr lvl="1"/>
            <a:r>
              <a:rPr lang="en-US" dirty="0" smtClean="0"/>
              <a:t>Bx5 (articulated) uses the slip to turn around</a:t>
            </a:r>
          </a:p>
          <a:p>
            <a:r>
              <a:rPr lang="en-US" b="1" dirty="0" smtClean="0"/>
              <a:t>Issues</a:t>
            </a:r>
            <a:endParaRPr lang="en-US" b="1" dirty="0"/>
          </a:p>
          <a:p>
            <a:pPr lvl="1"/>
            <a:r>
              <a:rPr lang="en-US" dirty="0" smtClean="0"/>
              <a:t>70-75 feet long </a:t>
            </a:r>
            <a:r>
              <a:rPr lang="en-US" dirty="0"/>
              <a:t>pedestrian </a:t>
            </a:r>
            <a:r>
              <a:rPr lang="en-US" dirty="0" smtClean="0"/>
              <a:t>crossing</a:t>
            </a:r>
          </a:p>
          <a:p>
            <a:r>
              <a:rPr lang="en-US" b="1" dirty="0" smtClean="0"/>
              <a:t>Opportunities</a:t>
            </a:r>
            <a:endParaRPr lang="en-US" b="1" dirty="0"/>
          </a:p>
          <a:p>
            <a:pPr lvl="1"/>
            <a:r>
              <a:rPr lang="en-US" dirty="0"/>
              <a:t>Curb extensions </a:t>
            </a:r>
            <a:r>
              <a:rPr lang="en-US" dirty="0" smtClean="0"/>
              <a:t>on Westchester Ave to shorten the long pedestrian crossings</a:t>
            </a:r>
          </a:p>
          <a:p>
            <a:pPr lvl="1"/>
            <a:r>
              <a:rPr lang="en-US" dirty="0" smtClean="0"/>
              <a:t>Left </a:t>
            </a:r>
            <a:r>
              <a:rPr lang="en-US" dirty="0"/>
              <a:t>turn safety </a:t>
            </a:r>
            <a:r>
              <a:rPr lang="en-US" dirty="0" smtClean="0"/>
              <a:t>treatments (bollards, signal timing modification, etc.)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806"/>
            <a:ext cx="5943600" cy="273710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 rot="19487062">
            <a:off x="3505571" y="1003715"/>
            <a:ext cx="16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5106294">
            <a:off x="2673688" y="3082140"/>
            <a:ext cx="753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Hoe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21389197">
            <a:off x="3430577" y="2341962"/>
            <a:ext cx="753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165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4640" y="1230407"/>
            <a:ext cx="16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Southern Blvd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8264821">
            <a:off x="1331870" y="1602761"/>
            <a:ext cx="16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 Farms 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2671334" y="1559772"/>
            <a:ext cx="50936" cy="1510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 flipV="1">
            <a:off x="2722270" y="1529979"/>
            <a:ext cx="53959" cy="160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2994025" y="2635587"/>
            <a:ext cx="10730" cy="18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3277855" y="2514600"/>
            <a:ext cx="173734" cy="1091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2967762" y="1532806"/>
            <a:ext cx="998081" cy="553998"/>
            <a:chOff x="3798589" y="1297000"/>
            <a:chExt cx="998081" cy="553998"/>
          </a:xfrm>
        </p:grpSpPr>
        <p:sp>
          <p:nvSpPr>
            <p:cNvPr id="26" name="TextBox 25"/>
            <p:cNvSpPr txBox="1"/>
            <p:nvPr/>
          </p:nvSpPr>
          <p:spPr>
            <a:xfrm>
              <a:off x="3798589" y="1297000"/>
              <a:ext cx="99808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70 Feet Long </a:t>
              </a:r>
              <a:r>
                <a:rPr lang="en-US" sz="1000" b="1" dirty="0">
                  <a:solidFill>
                    <a:srgbClr val="FFFF00"/>
                  </a:solidFill>
                </a:rPr>
                <a:t>Pedestrian Crossing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3893191" y="1678570"/>
              <a:ext cx="65132" cy="4547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8887761" y="6144652"/>
            <a:ext cx="30545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 smtClean="0"/>
              <a:t>Example of Left Turn Traffic Calming Pilot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0" y="6136828"/>
            <a:ext cx="4268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Curb Extension Opportunities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>
          <a:xfrm flipH="1" flipV="1">
            <a:off x="3004755" y="5700789"/>
            <a:ext cx="10730" cy="18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 rot="21389197">
            <a:off x="3741191" y="5754672"/>
            <a:ext cx="753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165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3588469" y="5927310"/>
            <a:ext cx="173734" cy="1091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9487062">
            <a:off x="3493768" y="3868475"/>
            <a:ext cx="16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 rot="18264821">
            <a:off x="-367261" y="4933063"/>
            <a:ext cx="16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 Farms 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2327241" y="3914572"/>
            <a:ext cx="50936" cy="1510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2378177" y="3884779"/>
            <a:ext cx="53959" cy="1600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 rot="5106294">
            <a:off x="2723370" y="5802544"/>
            <a:ext cx="584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Hoe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914526" y="4152379"/>
            <a:ext cx="1606898" cy="1810271"/>
            <a:chOff x="1914526" y="4152379"/>
            <a:chExt cx="1606898" cy="1810271"/>
          </a:xfrm>
        </p:grpSpPr>
        <p:sp>
          <p:nvSpPr>
            <p:cNvPr id="36" name="Freeform 35"/>
            <p:cNvSpPr/>
            <p:nvPr/>
          </p:nvSpPr>
          <p:spPr>
            <a:xfrm>
              <a:off x="3153513" y="4956542"/>
              <a:ext cx="367911" cy="245816"/>
            </a:xfrm>
            <a:custGeom>
              <a:avLst/>
              <a:gdLst>
                <a:gd name="connsiteX0" fmla="*/ 12700 w 412750"/>
                <a:gd name="connsiteY0" fmla="*/ 469900 h 469900"/>
                <a:gd name="connsiteX1" fmla="*/ 0 w 412750"/>
                <a:gd name="connsiteY1" fmla="*/ 263525 h 469900"/>
                <a:gd name="connsiteX2" fmla="*/ 6350 w 412750"/>
                <a:gd name="connsiteY2" fmla="*/ 212725 h 469900"/>
                <a:gd name="connsiteX3" fmla="*/ 114300 w 412750"/>
                <a:gd name="connsiteY3" fmla="*/ 101600 h 469900"/>
                <a:gd name="connsiteX4" fmla="*/ 139700 w 412750"/>
                <a:gd name="connsiteY4" fmla="*/ 76200 h 469900"/>
                <a:gd name="connsiteX5" fmla="*/ 260350 w 412750"/>
                <a:gd name="connsiteY5" fmla="*/ 0 h 469900"/>
                <a:gd name="connsiteX6" fmla="*/ 311150 w 412750"/>
                <a:gd name="connsiteY6" fmla="*/ 15875 h 469900"/>
                <a:gd name="connsiteX7" fmla="*/ 412750 w 412750"/>
                <a:gd name="connsiteY7" fmla="*/ 190500 h 469900"/>
                <a:gd name="connsiteX8" fmla="*/ 12700 w 412750"/>
                <a:gd name="connsiteY8" fmla="*/ 469900 h 469900"/>
                <a:gd name="connsiteX0" fmla="*/ 12700 w 412750"/>
                <a:gd name="connsiteY0" fmla="*/ 469900 h 469900"/>
                <a:gd name="connsiteX1" fmla="*/ 0 w 412750"/>
                <a:gd name="connsiteY1" fmla="*/ 263525 h 469900"/>
                <a:gd name="connsiteX2" fmla="*/ 6350 w 412750"/>
                <a:gd name="connsiteY2" fmla="*/ 212725 h 469900"/>
                <a:gd name="connsiteX3" fmla="*/ 114300 w 412750"/>
                <a:gd name="connsiteY3" fmla="*/ 101600 h 469900"/>
                <a:gd name="connsiteX4" fmla="*/ 260350 w 412750"/>
                <a:gd name="connsiteY4" fmla="*/ 0 h 469900"/>
                <a:gd name="connsiteX5" fmla="*/ 311150 w 412750"/>
                <a:gd name="connsiteY5" fmla="*/ 15875 h 469900"/>
                <a:gd name="connsiteX6" fmla="*/ 412750 w 412750"/>
                <a:gd name="connsiteY6" fmla="*/ 190500 h 469900"/>
                <a:gd name="connsiteX7" fmla="*/ 12700 w 412750"/>
                <a:gd name="connsiteY7" fmla="*/ 469900 h 469900"/>
                <a:gd name="connsiteX0" fmla="*/ 12700 w 412750"/>
                <a:gd name="connsiteY0" fmla="*/ 469900 h 469900"/>
                <a:gd name="connsiteX1" fmla="*/ 0 w 412750"/>
                <a:gd name="connsiteY1" fmla="*/ 263525 h 469900"/>
                <a:gd name="connsiteX2" fmla="*/ 6350 w 412750"/>
                <a:gd name="connsiteY2" fmla="*/ 212725 h 469900"/>
                <a:gd name="connsiteX3" fmla="*/ 260350 w 412750"/>
                <a:gd name="connsiteY3" fmla="*/ 0 h 469900"/>
                <a:gd name="connsiteX4" fmla="*/ 311150 w 412750"/>
                <a:gd name="connsiteY4" fmla="*/ 15875 h 469900"/>
                <a:gd name="connsiteX5" fmla="*/ 412750 w 412750"/>
                <a:gd name="connsiteY5" fmla="*/ 190500 h 469900"/>
                <a:gd name="connsiteX6" fmla="*/ 12700 w 412750"/>
                <a:gd name="connsiteY6" fmla="*/ 469900 h 469900"/>
                <a:gd name="connsiteX0" fmla="*/ 12700 w 412750"/>
                <a:gd name="connsiteY0" fmla="*/ 469900 h 469900"/>
                <a:gd name="connsiteX1" fmla="*/ 0 w 412750"/>
                <a:gd name="connsiteY1" fmla="*/ 263525 h 469900"/>
                <a:gd name="connsiteX2" fmla="*/ 6350 w 412750"/>
                <a:gd name="connsiteY2" fmla="*/ 212725 h 469900"/>
                <a:gd name="connsiteX3" fmla="*/ 260350 w 412750"/>
                <a:gd name="connsiteY3" fmla="*/ 0 h 469900"/>
                <a:gd name="connsiteX4" fmla="*/ 323850 w 412750"/>
                <a:gd name="connsiteY4" fmla="*/ 41275 h 469900"/>
                <a:gd name="connsiteX5" fmla="*/ 412750 w 412750"/>
                <a:gd name="connsiteY5" fmla="*/ 190500 h 469900"/>
                <a:gd name="connsiteX6" fmla="*/ 12700 w 412750"/>
                <a:gd name="connsiteY6" fmla="*/ 469900 h 469900"/>
                <a:gd name="connsiteX0" fmla="*/ 12700 w 412750"/>
                <a:gd name="connsiteY0" fmla="*/ 438150 h 438150"/>
                <a:gd name="connsiteX1" fmla="*/ 0 w 412750"/>
                <a:gd name="connsiteY1" fmla="*/ 231775 h 438150"/>
                <a:gd name="connsiteX2" fmla="*/ 6350 w 412750"/>
                <a:gd name="connsiteY2" fmla="*/ 180975 h 438150"/>
                <a:gd name="connsiteX3" fmla="*/ 269875 w 412750"/>
                <a:gd name="connsiteY3" fmla="*/ 0 h 438150"/>
                <a:gd name="connsiteX4" fmla="*/ 323850 w 412750"/>
                <a:gd name="connsiteY4" fmla="*/ 9525 h 438150"/>
                <a:gd name="connsiteX5" fmla="*/ 412750 w 412750"/>
                <a:gd name="connsiteY5" fmla="*/ 158750 h 438150"/>
                <a:gd name="connsiteX6" fmla="*/ 12700 w 412750"/>
                <a:gd name="connsiteY6" fmla="*/ 438150 h 438150"/>
                <a:gd name="connsiteX0" fmla="*/ 12700 w 412750"/>
                <a:gd name="connsiteY0" fmla="*/ 419100 h 419100"/>
                <a:gd name="connsiteX1" fmla="*/ 0 w 412750"/>
                <a:gd name="connsiteY1" fmla="*/ 231775 h 419100"/>
                <a:gd name="connsiteX2" fmla="*/ 6350 w 412750"/>
                <a:gd name="connsiteY2" fmla="*/ 180975 h 419100"/>
                <a:gd name="connsiteX3" fmla="*/ 269875 w 412750"/>
                <a:gd name="connsiteY3" fmla="*/ 0 h 419100"/>
                <a:gd name="connsiteX4" fmla="*/ 323850 w 412750"/>
                <a:gd name="connsiteY4" fmla="*/ 9525 h 419100"/>
                <a:gd name="connsiteX5" fmla="*/ 412750 w 412750"/>
                <a:gd name="connsiteY5" fmla="*/ 158750 h 419100"/>
                <a:gd name="connsiteX6" fmla="*/ 12700 w 412750"/>
                <a:gd name="connsiteY6" fmla="*/ 419100 h 419100"/>
                <a:gd name="connsiteX0" fmla="*/ 12700 w 409575"/>
                <a:gd name="connsiteY0" fmla="*/ 419100 h 419100"/>
                <a:gd name="connsiteX1" fmla="*/ 0 w 409575"/>
                <a:gd name="connsiteY1" fmla="*/ 231775 h 419100"/>
                <a:gd name="connsiteX2" fmla="*/ 6350 w 409575"/>
                <a:gd name="connsiteY2" fmla="*/ 180975 h 419100"/>
                <a:gd name="connsiteX3" fmla="*/ 269875 w 409575"/>
                <a:gd name="connsiteY3" fmla="*/ 0 h 419100"/>
                <a:gd name="connsiteX4" fmla="*/ 323850 w 409575"/>
                <a:gd name="connsiteY4" fmla="*/ 9525 h 419100"/>
                <a:gd name="connsiteX5" fmla="*/ 409575 w 409575"/>
                <a:gd name="connsiteY5" fmla="*/ 165100 h 419100"/>
                <a:gd name="connsiteX6" fmla="*/ 12700 w 409575"/>
                <a:gd name="connsiteY6" fmla="*/ 419100 h 419100"/>
                <a:gd name="connsiteX0" fmla="*/ 12700 w 409575"/>
                <a:gd name="connsiteY0" fmla="*/ 419100 h 419100"/>
                <a:gd name="connsiteX1" fmla="*/ 0 w 409575"/>
                <a:gd name="connsiteY1" fmla="*/ 231775 h 419100"/>
                <a:gd name="connsiteX2" fmla="*/ 6350 w 409575"/>
                <a:gd name="connsiteY2" fmla="*/ 180975 h 419100"/>
                <a:gd name="connsiteX3" fmla="*/ 269875 w 409575"/>
                <a:gd name="connsiteY3" fmla="*/ 0 h 419100"/>
                <a:gd name="connsiteX4" fmla="*/ 323850 w 409575"/>
                <a:gd name="connsiteY4" fmla="*/ 9525 h 419100"/>
                <a:gd name="connsiteX5" fmla="*/ 353543 w 409575"/>
                <a:gd name="connsiteY5" fmla="*/ 55538 h 419100"/>
                <a:gd name="connsiteX6" fmla="*/ 409575 w 409575"/>
                <a:gd name="connsiteY6" fmla="*/ 165100 h 419100"/>
                <a:gd name="connsiteX7" fmla="*/ 12700 w 409575"/>
                <a:gd name="connsiteY7" fmla="*/ 419100 h 419100"/>
                <a:gd name="connsiteX0" fmla="*/ 12700 w 526256"/>
                <a:gd name="connsiteY0" fmla="*/ 419100 h 419100"/>
                <a:gd name="connsiteX1" fmla="*/ 0 w 526256"/>
                <a:gd name="connsiteY1" fmla="*/ 231775 h 419100"/>
                <a:gd name="connsiteX2" fmla="*/ 6350 w 526256"/>
                <a:gd name="connsiteY2" fmla="*/ 180975 h 419100"/>
                <a:gd name="connsiteX3" fmla="*/ 269875 w 526256"/>
                <a:gd name="connsiteY3" fmla="*/ 0 h 419100"/>
                <a:gd name="connsiteX4" fmla="*/ 323850 w 526256"/>
                <a:gd name="connsiteY4" fmla="*/ 9525 h 419100"/>
                <a:gd name="connsiteX5" fmla="*/ 353543 w 526256"/>
                <a:gd name="connsiteY5" fmla="*/ 55538 h 419100"/>
                <a:gd name="connsiteX6" fmla="*/ 526256 w 526256"/>
                <a:gd name="connsiteY6" fmla="*/ 74612 h 419100"/>
                <a:gd name="connsiteX7" fmla="*/ 12700 w 526256"/>
                <a:gd name="connsiteY7" fmla="*/ 419100 h 419100"/>
                <a:gd name="connsiteX0" fmla="*/ 5556 w 526256"/>
                <a:gd name="connsiteY0" fmla="*/ 376237 h 376237"/>
                <a:gd name="connsiteX1" fmla="*/ 0 w 526256"/>
                <a:gd name="connsiteY1" fmla="*/ 231775 h 376237"/>
                <a:gd name="connsiteX2" fmla="*/ 6350 w 526256"/>
                <a:gd name="connsiteY2" fmla="*/ 180975 h 376237"/>
                <a:gd name="connsiteX3" fmla="*/ 269875 w 526256"/>
                <a:gd name="connsiteY3" fmla="*/ 0 h 376237"/>
                <a:gd name="connsiteX4" fmla="*/ 323850 w 526256"/>
                <a:gd name="connsiteY4" fmla="*/ 9525 h 376237"/>
                <a:gd name="connsiteX5" fmla="*/ 353543 w 526256"/>
                <a:gd name="connsiteY5" fmla="*/ 55538 h 376237"/>
                <a:gd name="connsiteX6" fmla="*/ 526256 w 526256"/>
                <a:gd name="connsiteY6" fmla="*/ 74612 h 376237"/>
                <a:gd name="connsiteX7" fmla="*/ 5556 w 526256"/>
                <a:gd name="connsiteY7" fmla="*/ 376237 h 376237"/>
                <a:gd name="connsiteX0" fmla="*/ 5556 w 557213"/>
                <a:gd name="connsiteY0" fmla="*/ 376237 h 376237"/>
                <a:gd name="connsiteX1" fmla="*/ 0 w 557213"/>
                <a:gd name="connsiteY1" fmla="*/ 231775 h 376237"/>
                <a:gd name="connsiteX2" fmla="*/ 6350 w 557213"/>
                <a:gd name="connsiteY2" fmla="*/ 180975 h 376237"/>
                <a:gd name="connsiteX3" fmla="*/ 269875 w 557213"/>
                <a:gd name="connsiteY3" fmla="*/ 0 h 376237"/>
                <a:gd name="connsiteX4" fmla="*/ 323850 w 557213"/>
                <a:gd name="connsiteY4" fmla="*/ 9525 h 376237"/>
                <a:gd name="connsiteX5" fmla="*/ 353543 w 557213"/>
                <a:gd name="connsiteY5" fmla="*/ 55538 h 376237"/>
                <a:gd name="connsiteX6" fmla="*/ 557213 w 557213"/>
                <a:gd name="connsiteY6" fmla="*/ 12700 h 376237"/>
                <a:gd name="connsiteX7" fmla="*/ 5556 w 557213"/>
                <a:gd name="connsiteY7" fmla="*/ 376237 h 376237"/>
                <a:gd name="connsiteX0" fmla="*/ 5556 w 557213"/>
                <a:gd name="connsiteY0" fmla="*/ 376237 h 376237"/>
                <a:gd name="connsiteX1" fmla="*/ 0 w 557213"/>
                <a:gd name="connsiteY1" fmla="*/ 231775 h 376237"/>
                <a:gd name="connsiteX2" fmla="*/ 6350 w 557213"/>
                <a:gd name="connsiteY2" fmla="*/ 180975 h 376237"/>
                <a:gd name="connsiteX3" fmla="*/ 269875 w 557213"/>
                <a:gd name="connsiteY3" fmla="*/ 0 h 376237"/>
                <a:gd name="connsiteX4" fmla="*/ 323850 w 557213"/>
                <a:gd name="connsiteY4" fmla="*/ 9525 h 376237"/>
                <a:gd name="connsiteX5" fmla="*/ 415456 w 557213"/>
                <a:gd name="connsiteY5" fmla="*/ 29345 h 376237"/>
                <a:gd name="connsiteX6" fmla="*/ 557213 w 557213"/>
                <a:gd name="connsiteY6" fmla="*/ 12700 h 376237"/>
                <a:gd name="connsiteX7" fmla="*/ 5556 w 557213"/>
                <a:gd name="connsiteY7" fmla="*/ 376237 h 376237"/>
                <a:gd name="connsiteX0" fmla="*/ 5556 w 557213"/>
                <a:gd name="connsiteY0" fmla="*/ 376237 h 376237"/>
                <a:gd name="connsiteX1" fmla="*/ 0 w 557213"/>
                <a:gd name="connsiteY1" fmla="*/ 231775 h 376237"/>
                <a:gd name="connsiteX2" fmla="*/ 6350 w 557213"/>
                <a:gd name="connsiteY2" fmla="*/ 180975 h 376237"/>
                <a:gd name="connsiteX3" fmla="*/ 269875 w 557213"/>
                <a:gd name="connsiteY3" fmla="*/ 0 h 376237"/>
                <a:gd name="connsiteX4" fmla="*/ 323850 w 557213"/>
                <a:gd name="connsiteY4" fmla="*/ 9525 h 376237"/>
                <a:gd name="connsiteX5" fmla="*/ 420218 w 557213"/>
                <a:gd name="connsiteY5" fmla="*/ 19820 h 376237"/>
                <a:gd name="connsiteX6" fmla="*/ 557213 w 557213"/>
                <a:gd name="connsiteY6" fmla="*/ 12700 h 376237"/>
                <a:gd name="connsiteX7" fmla="*/ 5556 w 557213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13494 w 564357"/>
                <a:gd name="connsiteY2" fmla="*/ 180975 h 376237"/>
                <a:gd name="connsiteX3" fmla="*/ 277019 w 564357"/>
                <a:gd name="connsiteY3" fmla="*/ 0 h 376237"/>
                <a:gd name="connsiteX4" fmla="*/ 330994 w 564357"/>
                <a:gd name="connsiteY4" fmla="*/ 9525 h 376237"/>
                <a:gd name="connsiteX5" fmla="*/ 427362 w 564357"/>
                <a:gd name="connsiteY5" fmla="*/ 19820 h 376237"/>
                <a:gd name="connsiteX6" fmla="*/ 564357 w 564357"/>
                <a:gd name="connsiteY6" fmla="*/ 12700 h 376237"/>
                <a:gd name="connsiteX7" fmla="*/ 12700 w 564357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330994 w 564357"/>
                <a:gd name="connsiteY4" fmla="*/ 9525 h 376237"/>
                <a:gd name="connsiteX5" fmla="*/ 427362 w 564357"/>
                <a:gd name="connsiteY5" fmla="*/ 19820 h 376237"/>
                <a:gd name="connsiteX6" fmla="*/ 564357 w 564357"/>
                <a:gd name="connsiteY6" fmla="*/ 12700 h 376237"/>
                <a:gd name="connsiteX7" fmla="*/ 12700 w 564357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352425 w 564357"/>
                <a:gd name="connsiteY4" fmla="*/ 9525 h 376237"/>
                <a:gd name="connsiteX5" fmla="*/ 427362 w 564357"/>
                <a:gd name="connsiteY5" fmla="*/ 19820 h 376237"/>
                <a:gd name="connsiteX6" fmla="*/ 564357 w 564357"/>
                <a:gd name="connsiteY6" fmla="*/ 12700 h 376237"/>
                <a:gd name="connsiteX7" fmla="*/ 12700 w 564357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352425 w 564357"/>
                <a:gd name="connsiteY4" fmla="*/ 9525 h 376237"/>
                <a:gd name="connsiteX5" fmla="*/ 444031 w 564357"/>
                <a:gd name="connsiteY5" fmla="*/ 10295 h 376237"/>
                <a:gd name="connsiteX6" fmla="*/ 564357 w 564357"/>
                <a:gd name="connsiteY6" fmla="*/ 12700 h 376237"/>
                <a:gd name="connsiteX7" fmla="*/ 12700 w 564357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352425 w 564357"/>
                <a:gd name="connsiteY4" fmla="*/ 9525 h 376237"/>
                <a:gd name="connsiteX5" fmla="*/ 444031 w 564357"/>
                <a:gd name="connsiteY5" fmla="*/ 10295 h 376237"/>
                <a:gd name="connsiteX6" fmla="*/ 564357 w 564357"/>
                <a:gd name="connsiteY6" fmla="*/ 12700 h 376237"/>
                <a:gd name="connsiteX7" fmla="*/ 12700 w 564357"/>
                <a:gd name="connsiteY7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352425 w 564357"/>
                <a:gd name="connsiteY4" fmla="*/ 9525 h 376237"/>
                <a:gd name="connsiteX5" fmla="*/ 564357 w 564357"/>
                <a:gd name="connsiteY5" fmla="*/ 12700 h 376237"/>
                <a:gd name="connsiteX6" fmla="*/ 12700 w 564357"/>
                <a:gd name="connsiteY6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409575 w 564357"/>
                <a:gd name="connsiteY4" fmla="*/ 2381 h 376237"/>
                <a:gd name="connsiteX5" fmla="*/ 564357 w 564357"/>
                <a:gd name="connsiteY5" fmla="*/ 12700 h 376237"/>
                <a:gd name="connsiteX6" fmla="*/ 12700 w 564357"/>
                <a:gd name="connsiteY6" fmla="*/ 376237 h 376237"/>
                <a:gd name="connsiteX0" fmla="*/ 12700 w 564357"/>
                <a:gd name="connsiteY0" fmla="*/ 376237 h 376237"/>
                <a:gd name="connsiteX1" fmla="*/ 0 w 564357"/>
                <a:gd name="connsiteY1" fmla="*/ 236537 h 376237"/>
                <a:gd name="connsiteX2" fmla="*/ 34926 w 564357"/>
                <a:gd name="connsiteY2" fmla="*/ 161925 h 376237"/>
                <a:gd name="connsiteX3" fmla="*/ 277019 w 564357"/>
                <a:gd name="connsiteY3" fmla="*/ 0 h 376237"/>
                <a:gd name="connsiteX4" fmla="*/ 411956 w 564357"/>
                <a:gd name="connsiteY4" fmla="*/ 16669 h 376237"/>
                <a:gd name="connsiteX5" fmla="*/ 564357 w 564357"/>
                <a:gd name="connsiteY5" fmla="*/ 12700 h 376237"/>
                <a:gd name="connsiteX6" fmla="*/ 12700 w 564357"/>
                <a:gd name="connsiteY6" fmla="*/ 376237 h 376237"/>
                <a:gd name="connsiteX0" fmla="*/ 7937 w 559594"/>
                <a:gd name="connsiteY0" fmla="*/ 376237 h 376237"/>
                <a:gd name="connsiteX1" fmla="*/ 0 w 559594"/>
                <a:gd name="connsiteY1" fmla="*/ 236537 h 376237"/>
                <a:gd name="connsiteX2" fmla="*/ 30163 w 559594"/>
                <a:gd name="connsiteY2" fmla="*/ 161925 h 376237"/>
                <a:gd name="connsiteX3" fmla="*/ 272256 w 559594"/>
                <a:gd name="connsiteY3" fmla="*/ 0 h 376237"/>
                <a:gd name="connsiteX4" fmla="*/ 407193 w 559594"/>
                <a:gd name="connsiteY4" fmla="*/ 16669 h 376237"/>
                <a:gd name="connsiteX5" fmla="*/ 559594 w 559594"/>
                <a:gd name="connsiteY5" fmla="*/ 12700 h 376237"/>
                <a:gd name="connsiteX6" fmla="*/ 7937 w 559594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25401 w 554832"/>
                <a:gd name="connsiteY2" fmla="*/ 161925 h 376237"/>
                <a:gd name="connsiteX3" fmla="*/ 267494 w 554832"/>
                <a:gd name="connsiteY3" fmla="*/ 0 h 376237"/>
                <a:gd name="connsiteX4" fmla="*/ 402431 w 554832"/>
                <a:gd name="connsiteY4" fmla="*/ 16669 h 376237"/>
                <a:gd name="connsiteX5" fmla="*/ 554832 w 554832"/>
                <a:gd name="connsiteY5" fmla="*/ 12700 h 376237"/>
                <a:gd name="connsiteX6" fmla="*/ 3175 w 554832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37307 w 554832"/>
                <a:gd name="connsiteY2" fmla="*/ 157163 h 376237"/>
                <a:gd name="connsiteX3" fmla="*/ 267494 w 554832"/>
                <a:gd name="connsiteY3" fmla="*/ 0 h 376237"/>
                <a:gd name="connsiteX4" fmla="*/ 402431 w 554832"/>
                <a:gd name="connsiteY4" fmla="*/ 16669 h 376237"/>
                <a:gd name="connsiteX5" fmla="*/ 554832 w 554832"/>
                <a:gd name="connsiteY5" fmla="*/ 12700 h 376237"/>
                <a:gd name="connsiteX6" fmla="*/ 3175 w 554832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11113 w 554832"/>
                <a:gd name="connsiteY2" fmla="*/ 173831 h 376237"/>
                <a:gd name="connsiteX3" fmla="*/ 267494 w 554832"/>
                <a:gd name="connsiteY3" fmla="*/ 0 h 376237"/>
                <a:gd name="connsiteX4" fmla="*/ 402431 w 554832"/>
                <a:gd name="connsiteY4" fmla="*/ 16669 h 376237"/>
                <a:gd name="connsiteX5" fmla="*/ 554832 w 554832"/>
                <a:gd name="connsiteY5" fmla="*/ 12700 h 376237"/>
                <a:gd name="connsiteX6" fmla="*/ 3175 w 554832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11113 w 554832"/>
                <a:gd name="connsiteY2" fmla="*/ 180975 h 376237"/>
                <a:gd name="connsiteX3" fmla="*/ 267494 w 554832"/>
                <a:gd name="connsiteY3" fmla="*/ 0 h 376237"/>
                <a:gd name="connsiteX4" fmla="*/ 402431 w 554832"/>
                <a:gd name="connsiteY4" fmla="*/ 16669 h 376237"/>
                <a:gd name="connsiteX5" fmla="*/ 554832 w 554832"/>
                <a:gd name="connsiteY5" fmla="*/ 12700 h 376237"/>
                <a:gd name="connsiteX6" fmla="*/ 3175 w 554832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11113 w 554832"/>
                <a:gd name="connsiteY2" fmla="*/ 176213 h 376237"/>
                <a:gd name="connsiteX3" fmla="*/ 267494 w 554832"/>
                <a:gd name="connsiteY3" fmla="*/ 0 h 376237"/>
                <a:gd name="connsiteX4" fmla="*/ 402431 w 554832"/>
                <a:gd name="connsiteY4" fmla="*/ 16669 h 376237"/>
                <a:gd name="connsiteX5" fmla="*/ 554832 w 554832"/>
                <a:gd name="connsiteY5" fmla="*/ 12700 h 376237"/>
                <a:gd name="connsiteX6" fmla="*/ 3175 w 554832"/>
                <a:gd name="connsiteY6" fmla="*/ 376237 h 376237"/>
                <a:gd name="connsiteX0" fmla="*/ 3175 w 554832"/>
                <a:gd name="connsiteY0" fmla="*/ 376237 h 376237"/>
                <a:gd name="connsiteX1" fmla="*/ 0 w 554832"/>
                <a:gd name="connsiteY1" fmla="*/ 236537 h 376237"/>
                <a:gd name="connsiteX2" fmla="*/ 11113 w 554832"/>
                <a:gd name="connsiteY2" fmla="*/ 176213 h 376237"/>
                <a:gd name="connsiteX3" fmla="*/ 267494 w 554832"/>
                <a:gd name="connsiteY3" fmla="*/ 0 h 376237"/>
                <a:gd name="connsiteX4" fmla="*/ 311472 w 554832"/>
                <a:gd name="connsiteY4" fmla="*/ 8708 h 376237"/>
                <a:gd name="connsiteX5" fmla="*/ 402431 w 554832"/>
                <a:gd name="connsiteY5" fmla="*/ 16669 h 376237"/>
                <a:gd name="connsiteX6" fmla="*/ 554832 w 554832"/>
                <a:gd name="connsiteY6" fmla="*/ 12700 h 376237"/>
                <a:gd name="connsiteX7" fmla="*/ 3175 w 554832"/>
                <a:gd name="connsiteY7" fmla="*/ 376237 h 376237"/>
                <a:gd name="connsiteX0" fmla="*/ 3175 w 554832"/>
                <a:gd name="connsiteY0" fmla="*/ 386579 h 386579"/>
                <a:gd name="connsiteX1" fmla="*/ 0 w 554832"/>
                <a:gd name="connsiteY1" fmla="*/ 246879 h 386579"/>
                <a:gd name="connsiteX2" fmla="*/ 11113 w 554832"/>
                <a:gd name="connsiteY2" fmla="*/ 186555 h 386579"/>
                <a:gd name="connsiteX3" fmla="*/ 267494 w 554832"/>
                <a:gd name="connsiteY3" fmla="*/ 10342 h 386579"/>
                <a:gd name="connsiteX4" fmla="*/ 324172 w 554832"/>
                <a:gd name="connsiteY4" fmla="*/ 0 h 386579"/>
                <a:gd name="connsiteX5" fmla="*/ 402431 w 554832"/>
                <a:gd name="connsiteY5" fmla="*/ 27011 h 386579"/>
                <a:gd name="connsiteX6" fmla="*/ 554832 w 554832"/>
                <a:gd name="connsiteY6" fmla="*/ 23042 h 386579"/>
                <a:gd name="connsiteX7" fmla="*/ 3175 w 554832"/>
                <a:gd name="connsiteY7" fmla="*/ 386579 h 386579"/>
                <a:gd name="connsiteX0" fmla="*/ 3175 w 554832"/>
                <a:gd name="connsiteY0" fmla="*/ 386579 h 386579"/>
                <a:gd name="connsiteX1" fmla="*/ 0 w 554832"/>
                <a:gd name="connsiteY1" fmla="*/ 246879 h 386579"/>
                <a:gd name="connsiteX2" fmla="*/ 11113 w 554832"/>
                <a:gd name="connsiteY2" fmla="*/ 186555 h 386579"/>
                <a:gd name="connsiteX3" fmla="*/ 267494 w 554832"/>
                <a:gd name="connsiteY3" fmla="*/ 10342 h 386579"/>
                <a:gd name="connsiteX4" fmla="*/ 324172 w 554832"/>
                <a:gd name="connsiteY4" fmla="*/ 0 h 386579"/>
                <a:gd name="connsiteX5" fmla="*/ 431006 w 554832"/>
                <a:gd name="connsiteY5" fmla="*/ 36536 h 386579"/>
                <a:gd name="connsiteX6" fmla="*/ 554832 w 554832"/>
                <a:gd name="connsiteY6" fmla="*/ 23042 h 386579"/>
                <a:gd name="connsiteX7" fmla="*/ 3175 w 554832"/>
                <a:gd name="connsiteY7" fmla="*/ 386579 h 386579"/>
                <a:gd name="connsiteX0" fmla="*/ 3175 w 554832"/>
                <a:gd name="connsiteY0" fmla="*/ 386579 h 386579"/>
                <a:gd name="connsiteX1" fmla="*/ 0 w 554832"/>
                <a:gd name="connsiteY1" fmla="*/ 246879 h 386579"/>
                <a:gd name="connsiteX2" fmla="*/ 11113 w 554832"/>
                <a:gd name="connsiteY2" fmla="*/ 186555 h 386579"/>
                <a:gd name="connsiteX3" fmla="*/ 238919 w 554832"/>
                <a:gd name="connsiteY3" fmla="*/ 32567 h 386579"/>
                <a:gd name="connsiteX4" fmla="*/ 324172 w 554832"/>
                <a:gd name="connsiteY4" fmla="*/ 0 h 386579"/>
                <a:gd name="connsiteX5" fmla="*/ 431006 w 554832"/>
                <a:gd name="connsiteY5" fmla="*/ 36536 h 386579"/>
                <a:gd name="connsiteX6" fmla="*/ 554832 w 554832"/>
                <a:gd name="connsiteY6" fmla="*/ 23042 h 386579"/>
                <a:gd name="connsiteX7" fmla="*/ 3175 w 554832"/>
                <a:gd name="connsiteY7" fmla="*/ 386579 h 386579"/>
                <a:gd name="connsiteX0" fmla="*/ 3175 w 554832"/>
                <a:gd name="connsiteY0" fmla="*/ 370704 h 370704"/>
                <a:gd name="connsiteX1" fmla="*/ 0 w 554832"/>
                <a:gd name="connsiteY1" fmla="*/ 231004 h 370704"/>
                <a:gd name="connsiteX2" fmla="*/ 11113 w 554832"/>
                <a:gd name="connsiteY2" fmla="*/ 170680 h 370704"/>
                <a:gd name="connsiteX3" fmla="*/ 238919 w 554832"/>
                <a:gd name="connsiteY3" fmla="*/ 16692 h 370704"/>
                <a:gd name="connsiteX4" fmla="*/ 317822 w 554832"/>
                <a:gd name="connsiteY4" fmla="*/ 0 h 370704"/>
                <a:gd name="connsiteX5" fmla="*/ 431006 w 554832"/>
                <a:gd name="connsiteY5" fmla="*/ 20661 h 370704"/>
                <a:gd name="connsiteX6" fmla="*/ 554832 w 554832"/>
                <a:gd name="connsiteY6" fmla="*/ 7167 h 370704"/>
                <a:gd name="connsiteX7" fmla="*/ 3175 w 554832"/>
                <a:gd name="connsiteY7" fmla="*/ 370704 h 370704"/>
                <a:gd name="connsiteX0" fmla="*/ 3175 w 554832"/>
                <a:gd name="connsiteY0" fmla="*/ 370704 h 370704"/>
                <a:gd name="connsiteX1" fmla="*/ 0 w 554832"/>
                <a:gd name="connsiteY1" fmla="*/ 231004 h 370704"/>
                <a:gd name="connsiteX2" fmla="*/ 11113 w 554832"/>
                <a:gd name="connsiteY2" fmla="*/ 170680 h 370704"/>
                <a:gd name="connsiteX3" fmla="*/ 238919 w 554832"/>
                <a:gd name="connsiteY3" fmla="*/ 16692 h 370704"/>
                <a:gd name="connsiteX4" fmla="*/ 317822 w 554832"/>
                <a:gd name="connsiteY4" fmla="*/ 0 h 370704"/>
                <a:gd name="connsiteX5" fmla="*/ 440531 w 554832"/>
                <a:gd name="connsiteY5" fmla="*/ 17486 h 370704"/>
                <a:gd name="connsiteX6" fmla="*/ 554832 w 554832"/>
                <a:gd name="connsiteY6" fmla="*/ 7167 h 370704"/>
                <a:gd name="connsiteX7" fmla="*/ 3175 w 554832"/>
                <a:gd name="connsiteY7" fmla="*/ 370704 h 370704"/>
                <a:gd name="connsiteX0" fmla="*/ 3175 w 554832"/>
                <a:gd name="connsiteY0" fmla="*/ 370704 h 370704"/>
                <a:gd name="connsiteX1" fmla="*/ 0 w 554832"/>
                <a:gd name="connsiteY1" fmla="*/ 231004 h 370704"/>
                <a:gd name="connsiteX2" fmla="*/ 11113 w 554832"/>
                <a:gd name="connsiteY2" fmla="*/ 170680 h 370704"/>
                <a:gd name="connsiteX3" fmla="*/ 238919 w 554832"/>
                <a:gd name="connsiteY3" fmla="*/ 16692 h 370704"/>
                <a:gd name="connsiteX4" fmla="*/ 344016 w 554832"/>
                <a:gd name="connsiteY4" fmla="*/ 0 h 370704"/>
                <a:gd name="connsiteX5" fmla="*/ 440531 w 554832"/>
                <a:gd name="connsiteY5" fmla="*/ 17486 h 370704"/>
                <a:gd name="connsiteX6" fmla="*/ 554832 w 554832"/>
                <a:gd name="connsiteY6" fmla="*/ 7167 h 370704"/>
                <a:gd name="connsiteX7" fmla="*/ 3175 w 554832"/>
                <a:gd name="connsiteY7" fmla="*/ 370704 h 37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832" h="370704">
                  <a:moveTo>
                    <a:pt x="3175" y="370704"/>
                  </a:moveTo>
                  <a:cubicBezTo>
                    <a:pt x="2117" y="324137"/>
                    <a:pt x="1058" y="277571"/>
                    <a:pt x="0" y="231004"/>
                  </a:cubicBezTo>
                  <a:lnTo>
                    <a:pt x="11113" y="170680"/>
                  </a:lnTo>
                  <a:lnTo>
                    <a:pt x="238919" y="16692"/>
                  </a:lnTo>
                  <a:lnTo>
                    <a:pt x="344016" y="0"/>
                  </a:lnTo>
                  <a:lnTo>
                    <a:pt x="440531" y="17486"/>
                  </a:lnTo>
                  <a:lnTo>
                    <a:pt x="554832" y="7167"/>
                  </a:lnTo>
                  <a:lnTo>
                    <a:pt x="3175" y="370704"/>
                  </a:lnTo>
                  <a:close/>
                </a:path>
              </a:pathLst>
            </a:cu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036311" y="4493890"/>
              <a:ext cx="323698" cy="415280"/>
            </a:xfrm>
            <a:custGeom>
              <a:avLst/>
              <a:gdLst>
                <a:gd name="connsiteX0" fmla="*/ 300037 w 488156"/>
                <a:gd name="connsiteY0" fmla="*/ 0 h 716756"/>
                <a:gd name="connsiteX1" fmla="*/ 488156 w 488156"/>
                <a:gd name="connsiteY1" fmla="*/ 481012 h 716756"/>
                <a:gd name="connsiteX2" fmla="*/ 481012 w 488156"/>
                <a:gd name="connsiteY2" fmla="*/ 528637 h 716756"/>
                <a:gd name="connsiteX3" fmla="*/ 438150 w 488156"/>
                <a:gd name="connsiteY3" fmla="*/ 566737 h 716756"/>
                <a:gd name="connsiteX4" fmla="*/ 252412 w 488156"/>
                <a:gd name="connsiteY4" fmla="*/ 690562 h 716756"/>
                <a:gd name="connsiteX5" fmla="*/ 166687 w 488156"/>
                <a:gd name="connsiteY5" fmla="*/ 716756 h 716756"/>
                <a:gd name="connsiteX6" fmla="*/ 92869 w 488156"/>
                <a:gd name="connsiteY6" fmla="*/ 683419 h 716756"/>
                <a:gd name="connsiteX7" fmla="*/ 0 w 488156"/>
                <a:gd name="connsiteY7" fmla="*/ 671512 h 716756"/>
                <a:gd name="connsiteX8" fmla="*/ 183356 w 488156"/>
                <a:gd name="connsiteY8" fmla="*/ 535781 h 716756"/>
                <a:gd name="connsiteX9" fmla="*/ 247650 w 488156"/>
                <a:gd name="connsiteY9" fmla="*/ 447675 h 716756"/>
                <a:gd name="connsiteX10" fmla="*/ 297656 w 488156"/>
                <a:gd name="connsiteY10" fmla="*/ 347662 h 716756"/>
                <a:gd name="connsiteX11" fmla="*/ 309562 w 488156"/>
                <a:gd name="connsiteY11" fmla="*/ 233362 h 716756"/>
                <a:gd name="connsiteX12" fmla="*/ 300037 w 488156"/>
                <a:gd name="connsiteY12" fmla="*/ 0 h 716756"/>
                <a:gd name="connsiteX0" fmla="*/ 300037 w 488156"/>
                <a:gd name="connsiteY0" fmla="*/ 0 h 716756"/>
                <a:gd name="connsiteX1" fmla="*/ 488156 w 488156"/>
                <a:gd name="connsiteY1" fmla="*/ 481012 h 716756"/>
                <a:gd name="connsiteX2" fmla="*/ 481012 w 488156"/>
                <a:gd name="connsiteY2" fmla="*/ 528637 h 716756"/>
                <a:gd name="connsiteX3" fmla="*/ 438150 w 488156"/>
                <a:gd name="connsiteY3" fmla="*/ 566737 h 716756"/>
                <a:gd name="connsiteX4" fmla="*/ 252412 w 488156"/>
                <a:gd name="connsiteY4" fmla="*/ 690562 h 716756"/>
                <a:gd name="connsiteX5" fmla="*/ 166687 w 488156"/>
                <a:gd name="connsiteY5" fmla="*/ 716756 h 716756"/>
                <a:gd name="connsiteX6" fmla="*/ 83344 w 488156"/>
                <a:gd name="connsiteY6" fmla="*/ 671513 h 716756"/>
                <a:gd name="connsiteX7" fmla="*/ 0 w 488156"/>
                <a:gd name="connsiteY7" fmla="*/ 671512 h 716756"/>
                <a:gd name="connsiteX8" fmla="*/ 183356 w 488156"/>
                <a:gd name="connsiteY8" fmla="*/ 535781 h 716756"/>
                <a:gd name="connsiteX9" fmla="*/ 247650 w 488156"/>
                <a:gd name="connsiteY9" fmla="*/ 447675 h 716756"/>
                <a:gd name="connsiteX10" fmla="*/ 297656 w 488156"/>
                <a:gd name="connsiteY10" fmla="*/ 347662 h 716756"/>
                <a:gd name="connsiteX11" fmla="*/ 309562 w 488156"/>
                <a:gd name="connsiteY11" fmla="*/ 233362 h 716756"/>
                <a:gd name="connsiteX12" fmla="*/ 300037 w 488156"/>
                <a:gd name="connsiteY12" fmla="*/ 0 h 716756"/>
                <a:gd name="connsiteX0" fmla="*/ 300037 w 488156"/>
                <a:gd name="connsiteY0" fmla="*/ 0 h 709612"/>
                <a:gd name="connsiteX1" fmla="*/ 488156 w 488156"/>
                <a:gd name="connsiteY1" fmla="*/ 481012 h 709612"/>
                <a:gd name="connsiteX2" fmla="*/ 481012 w 488156"/>
                <a:gd name="connsiteY2" fmla="*/ 528637 h 709612"/>
                <a:gd name="connsiteX3" fmla="*/ 438150 w 488156"/>
                <a:gd name="connsiteY3" fmla="*/ 566737 h 709612"/>
                <a:gd name="connsiteX4" fmla="*/ 252412 w 488156"/>
                <a:gd name="connsiteY4" fmla="*/ 690562 h 709612"/>
                <a:gd name="connsiteX5" fmla="*/ 173830 w 488156"/>
                <a:gd name="connsiteY5" fmla="*/ 709612 h 709612"/>
                <a:gd name="connsiteX6" fmla="*/ 83344 w 488156"/>
                <a:gd name="connsiteY6" fmla="*/ 671513 h 709612"/>
                <a:gd name="connsiteX7" fmla="*/ 0 w 488156"/>
                <a:gd name="connsiteY7" fmla="*/ 671512 h 709612"/>
                <a:gd name="connsiteX8" fmla="*/ 183356 w 488156"/>
                <a:gd name="connsiteY8" fmla="*/ 535781 h 709612"/>
                <a:gd name="connsiteX9" fmla="*/ 247650 w 488156"/>
                <a:gd name="connsiteY9" fmla="*/ 447675 h 709612"/>
                <a:gd name="connsiteX10" fmla="*/ 297656 w 488156"/>
                <a:gd name="connsiteY10" fmla="*/ 347662 h 709612"/>
                <a:gd name="connsiteX11" fmla="*/ 309562 w 488156"/>
                <a:gd name="connsiteY11" fmla="*/ 233362 h 709612"/>
                <a:gd name="connsiteX12" fmla="*/ 300037 w 488156"/>
                <a:gd name="connsiteY12" fmla="*/ 0 h 709612"/>
                <a:gd name="connsiteX0" fmla="*/ 300037 w 488156"/>
                <a:gd name="connsiteY0" fmla="*/ 0 h 702468"/>
                <a:gd name="connsiteX1" fmla="*/ 488156 w 488156"/>
                <a:gd name="connsiteY1" fmla="*/ 481012 h 702468"/>
                <a:gd name="connsiteX2" fmla="*/ 481012 w 488156"/>
                <a:gd name="connsiteY2" fmla="*/ 528637 h 702468"/>
                <a:gd name="connsiteX3" fmla="*/ 438150 w 488156"/>
                <a:gd name="connsiteY3" fmla="*/ 566737 h 702468"/>
                <a:gd name="connsiteX4" fmla="*/ 252412 w 488156"/>
                <a:gd name="connsiteY4" fmla="*/ 690562 h 702468"/>
                <a:gd name="connsiteX5" fmla="*/ 176212 w 488156"/>
                <a:gd name="connsiteY5" fmla="*/ 702468 h 702468"/>
                <a:gd name="connsiteX6" fmla="*/ 83344 w 488156"/>
                <a:gd name="connsiteY6" fmla="*/ 671513 h 702468"/>
                <a:gd name="connsiteX7" fmla="*/ 0 w 488156"/>
                <a:gd name="connsiteY7" fmla="*/ 671512 h 702468"/>
                <a:gd name="connsiteX8" fmla="*/ 183356 w 488156"/>
                <a:gd name="connsiteY8" fmla="*/ 535781 h 702468"/>
                <a:gd name="connsiteX9" fmla="*/ 247650 w 488156"/>
                <a:gd name="connsiteY9" fmla="*/ 447675 h 702468"/>
                <a:gd name="connsiteX10" fmla="*/ 297656 w 488156"/>
                <a:gd name="connsiteY10" fmla="*/ 347662 h 702468"/>
                <a:gd name="connsiteX11" fmla="*/ 309562 w 488156"/>
                <a:gd name="connsiteY11" fmla="*/ 233362 h 702468"/>
                <a:gd name="connsiteX12" fmla="*/ 300037 w 488156"/>
                <a:gd name="connsiteY12" fmla="*/ 0 h 702468"/>
                <a:gd name="connsiteX0" fmla="*/ 326231 w 488156"/>
                <a:gd name="connsiteY0" fmla="*/ 0 h 626268"/>
                <a:gd name="connsiteX1" fmla="*/ 488156 w 488156"/>
                <a:gd name="connsiteY1" fmla="*/ 404812 h 626268"/>
                <a:gd name="connsiteX2" fmla="*/ 481012 w 488156"/>
                <a:gd name="connsiteY2" fmla="*/ 452437 h 626268"/>
                <a:gd name="connsiteX3" fmla="*/ 438150 w 488156"/>
                <a:gd name="connsiteY3" fmla="*/ 490537 h 626268"/>
                <a:gd name="connsiteX4" fmla="*/ 252412 w 488156"/>
                <a:gd name="connsiteY4" fmla="*/ 614362 h 626268"/>
                <a:gd name="connsiteX5" fmla="*/ 176212 w 488156"/>
                <a:gd name="connsiteY5" fmla="*/ 626268 h 626268"/>
                <a:gd name="connsiteX6" fmla="*/ 83344 w 488156"/>
                <a:gd name="connsiteY6" fmla="*/ 595313 h 626268"/>
                <a:gd name="connsiteX7" fmla="*/ 0 w 488156"/>
                <a:gd name="connsiteY7" fmla="*/ 595312 h 626268"/>
                <a:gd name="connsiteX8" fmla="*/ 183356 w 488156"/>
                <a:gd name="connsiteY8" fmla="*/ 459581 h 626268"/>
                <a:gd name="connsiteX9" fmla="*/ 247650 w 488156"/>
                <a:gd name="connsiteY9" fmla="*/ 371475 h 626268"/>
                <a:gd name="connsiteX10" fmla="*/ 297656 w 488156"/>
                <a:gd name="connsiteY10" fmla="*/ 271462 h 626268"/>
                <a:gd name="connsiteX11" fmla="*/ 309562 w 488156"/>
                <a:gd name="connsiteY11" fmla="*/ 157162 h 626268"/>
                <a:gd name="connsiteX12" fmla="*/ 326231 w 488156"/>
                <a:gd name="connsiteY12" fmla="*/ 0 h 626268"/>
                <a:gd name="connsiteX0" fmla="*/ 326231 w 488156"/>
                <a:gd name="connsiteY0" fmla="*/ 0 h 626268"/>
                <a:gd name="connsiteX1" fmla="*/ 488156 w 488156"/>
                <a:gd name="connsiteY1" fmla="*/ 404812 h 626268"/>
                <a:gd name="connsiteX2" fmla="*/ 481012 w 488156"/>
                <a:gd name="connsiteY2" fmla="*/ 452437 h 626268"/>
                <a:gd name="connsiteX3" fmla="*/ 438150 w 488156"/>
                <a:gd name="connsiteY3" fmla="*/ 490537 h 626268"/>
                <a:gd name="connsiteX4" fmla="*/ 252412 w 488156"/>
                <a:gd name="connsiteY4" fmla="*/ 614362 h 626268"/>
                <a:gd name="connsiteX5" fmla="*/ 176212 w 488156"/>
                <a:gd name="connsiteY5" fmla="*/ 626268 h 626268"/>
                <a:gd name="connsiteX6" fmla="*/ 83344 w 488156"/>
                <a:gd name="connsiteY6" fmla="*/ 595313 h 626268"/>
                <a:gd name="connsiteX7" fmla="*/ 0 w 488156"/>
                <a:gd name="connsiteY7" fmla="*/ 595312 h 626268"/>
                <a:gd name="connsiteX8" fmla="*/ 183356 w 488156"/>
                <a:gd name="connsiteY8" fmla="*/ 459581 h 626268"/>
                <a:gd name="connsiteX9" fmla="*/ 247650 w 488156"/>
                <a:gd name="connsiteY9" fmla="*/ 371475 h 626268"/>
                <a:gd name="connsiteX10" fmla="*/ 297656 w 488156"/>
                <a:gd name="connsiteY10" fmla="*/ 271462 h 626268"/>
                <a:gd name="connsiteX11" fmla="*/ 330994 w 488156"/>
                <a:gd name="connsiteY11" fmla="*/ 159543 h 626268"/>
                <a:gd name="connsiteX12" fmla="*/ 326231 w 488156"/>
                <a:gd name="connsiteY12" fmla="*/ 0 h 626268"/>
                <a:gd name="connsiteX0" fmla="*/ 326231 w 488156"/>
                <a:gd name="connsiteY0" fmla="*/ 0 h 626268"/>
                <a:gd name="connsiteX1" fmla="*/ 488156 w 488156"/>
                <a:gd name="connsiteY1" fmla="*/ 404812 h 626268"/>
                <a:gd name="connsiteX2" fmla="*/ 481012 w 488156"/>
                <a:gd name="connsiteY2" fmla="*/ 452437 h 626268"/>
                <a:gd name="connsiteX3" fmla="*/ 438150 w 488156"/>
                <a:gd name="connsiteY3" fmla="*/ 490537 h 626268"/>
                <a:gd name="connsiteX4" fmla="*/ 252412 w 488156"/>
                <a:gd name="connsiteY4" fmla="*/ 614362 h 626268"/>
                <a:gd name="connsiteX5" fmla="*/ 176212 w 488156"/>
                <a:gd name="connsiteY5" fmla="*/ 626268 h 626268"/>
                <a:gd name="connsiteX6" fmla="*/ 83344 w 488156"/>
                <a:gd name="connsiteY6" fmla="*/ 595313 h 626268"/>
                <a:gd name="connsiteX7" fmla="*/ 0 w 488156"/>
                <a:gd name="connsiteY7" fmla="*/ 595312 h 626268"/>
                <a:gd name="connsiteX8" fmla="*/ 183356 w 488156"/>
                <a:gd name="connsiteY8" fmla="*/ 459581 h 626268"/>
                <a:gd name="connsiteX9" fmla="*/ 247650 w 488156"/>
                <a:gd name="connsiteY9" fmla="*/ 371475 h 626268"/>
                <a:gd name="connsiteX10" fmla="*/ 297656 w 488156"/>
                <a:gd name="connsiteY10" fmla="*/ 271462 h 626268"/>
                <a:gd name="connsiteX11" fmla="*/ 321469 w 488156"/>
                <a:gd name="connsiteY11" fmla="*/ 157162 h 626268"/>
                <a:gd name="connsiteX12" fmla="*/ 326231 w 488156"/>
                <a:gd name="connsiteY12" fmla="*/ 0 h 6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8156" h="626268">
                  <a:moveTo>
                    <a:pt x="326231" y="0"/>
                  </a:moveTo>
                  <a:lnTo>
                    <a:pt x="488156" y="404812"/>
                  </a:lnTo>
                  <a:lnTo>
                    <a:pt x="481012" y="452437"/>
                  </a:lnTo>
                  <a:lnTo>
                    <a:pt x="438150" y="490537"/>
                  </a:lnTo>
                  <a:lnTo>
                    <a:pt x="252412" y="614362"/>
                  </a:lnTo>
                  <a:lnTo>
                    <a:pt x="176212" y="626268"/>
                  </a:lnTo>
                  <a:lnTo>
                    <a:pt x="83344" y="595313"/>
                  </a:lnTo>
                  <a:lnTo>
                    <a:pt x="0" y="595312"/>
                  </a:lnTo>
                  <a:lnTo>
                    <a:pt x="183356" y="459581"/>
                  </a:lnTo>
                  <a:lnTo>
                    <a:pt x="247650" y="371475"/>
                  </a:lnTo>
                  <a:lnTo>
                    <a:pt x="297656" y="271462"/>
                  </a:lnTo>
                  <a:lnTo>
                    <a:pt x="321469" y="157162"/>
                  </a:lnTo>
                  <a:lnTo>
                    <a:pt x="326231" y="0"/>
                  </a:lnTo>
                  <a:close/>
                </a:path>
              </a:pathLst>
            </a:cu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 65"/>
            <p:cNvSpPr/>
            <p:nvPr/>
          </p:nvSpPr>
          <p:spPr>
            <a:xfrm>
              <a:off x="2737052" y="4152379"/>
              <a:ext cx="406407" cy="304805"/>
            </a:xfrm>
            <a:custGeom>
              <a:avLst/>
              <a:gdLst>
                <a:gd name="connsiteX0" fmla="*/ 0 w 358775"/>
                <a:gd name="connsiteY0" fmla="*/ 28575 h 276225"/>
                <a:gd name="connsiteX1" fmla="*/ 66675 w 358775"/>
                <a:gd name="connsiteY1" fmla="*/ 228600 h 276225"/>
                <a:gd name="connsiteX2" fmla="*/ 85725 w 358775"/>
                <a:gd name="connsiteY2" fmla="*/ 263525 h 276225"/>
                <a:gd name="connsiteX3" fmla="*/ 142875 w 358775"/>
                <a:gd name="connsiteY3" fmla="*/ 276225 h 276225"/>
                <a:gd name="connsiteX4" fmla="*/ 307975 w 358775"/>
                <a:gd name="connsiteY4" fmla="*/ 184150 h 276225"/>
                <a:gd name="connsiteX5" fmla="*/ 307975 w 358775"/>
                <a:gd name="connsiteY5" fmla="*/ 133350 h 276225"/>
                <a:gd name="connsiteX6" fmla="*/ 323850 w 358775"/>
                <a:gd name="connsiteY6" fmla="*/ 50800 h 276225"/>
                <a:gd name="connsiteX7" fmla="*/ 358775 w 358775"/>
                <a:gd name="connsiteY7" fmla="*/ 0 h 276225"/>
                <a:gd name="connsiteX8" fmla="*/ 161925 w 358775"/>
                <a:gd name="connsiteY8" fmla="*/ 114300 h 276225"/>
                <a:gd name="connsiteX9" fmla="*/ 47625 w 358775"/>
                <a:gd name="connsiteY9" fmla="*/ 88900 h 276225"/>
                <a:gd name="connsiteX10" fmla="*/ 47625 w 358775"/>
                <a:gd name="connsiteY10" fmla="*/ 88900 h 276225"/>
                <a:gd name="connsiteX11" fmla="*/ 0 w 358775"/>
                <a:gd name="connsiteY11" fmla="*/ 28575 h 276225"/>
                <a:gd name="connsiteX0" fmla="*/ 0 w 358775"/>
                <a:gd name="connsiteY0" fmla="*/ 28575 h 276225"/>
                <a:gd name="connsiteX1" fmla="*/ 66675 w 358775"/>
                <a:gd name="connsiteY1" fmla="*/ 228600 h 276225"/>
                <a:gd name="connsiteX2" fmla="*/ 85725 w 358775"/>
                <a:gd name="connsiteY2" fmla="*/ 263525 h 276225"/>
                <a:gd name="connsiteX3" fmla="*/ 142875 w 358775"/>
                <a:gd name="connsiteY3" fmla="*/ 276225 h 276225"/>
                <a:gd name="connsiteX4" fmla="*/ 303213 w 358775"/>
                <a:gd name="connsiteY4" fmla="*/ 157956 h 276225"/>
                <a:gd name="connsiteX5" fmla="*/ 307975 w 358775"/>
                <a:gd name="connsiteY5" fmla="*/ 133350 h 276225"/>
                <a:gd name="connsiteX6" fmla="*/ 323850 w 358775"/>
                <a:gd name="connsiteY6" fmla="*/ 50800 h 276225"/>
                <a:gd name="connsiteX7" fmla="*/ 358775 w 358775"/>
                <a:gd name="connsiteY7" fmla="*/ 0 h 276225"/>
                <a:gd name="connsiteX8" fmla="*/ 161925 w 358775"/>
                <a:gd name="connsiteY8" fmla="*/ 114300 h 276225"/>
                <a:gd name="connsiteX9" fmla="*/ 47625 w 358775"/>
                <a:gd name="connsiteY9" fmla="*/ 88900 h 276225"/>
                <a:gd name="connsiteX10" fmla="*/ 47625 w 358775"/>
                <a:gd name="connsiteY10" fmla="*/ 88900 h 276225"/>
                <a:gd name="connsiteX11" fmla="*/ 0 w 358775"/>
                <a:gd name="connsiteY11" fmla="*/ 28575 h 276225"/>
                <a:gd name="connsiteX0" fmla="*/ 0 w 358775"/>
                <a:gd name="connsiteY0" fmla="*/ 28575 h 276225"/>
                <a:gd name="connsiteX1" fmla="*/ 66675 w 358775"/>
                <a:gd name="connsiteY1" fmla="*/ 228600 h 276225"/>
                <a:gd name="connsiteX2" fmla="*/ 85725 w 358775"/>
                <a:gd name="connsiteY2" fmla="*/ 263525 h 276225"/>
                <a:gd name="connsiteX3" fmla="*/ 142875 w 358775"/>
                <a:gd name="connsiteY3" fmla="*/ 276225 h 276225"/>
                <a:gd name="connsiteX4" fmla="*/ 303213 w 358775"/>
                <a:gd name="connsiteY4" fmla="*/ 157956 h 276225"/>
                <a:gd name="connsiteX5" fmla="*/ 303213 w 358775"/>
                <a:gd name="connsiteY5" fmla="*/ 97631 h 276225"/>
                <a:gd name="connsiteX6" fmla="*/ 323850 w 358775"/>
                <a:gd name="connsiteY6" fmla="*/ 50800 h 276225"/>
                <a:gd name="connsiteX7" fmla="*/ 358775 w 358775"/>
                <a:gd name="connsiteY7" fmla="*/ 0 h 276225"/>
                <a:gd name="connsiteX8" fmla="*/ 161925 w 358775"/>
                <a:gd name="connsiteY8" fmla="*/ 114300 h 276225"/>
                <a:gd name="connsiteX9" fmla="*/ 47625 w 358775"/>
                <a:gd name="connsiteY9" fmla="*/ 88900 h 276225"/>
                <a:gd name="connsiteX10" fmla="*/ 47625 w 358775"/>
                <a:gd name="connsiteY10" fmla="*/ 88900 h 276225"/>
                <a:gd name="connsiteX11" fmla="*/ 0 w 358775"/>
                <a:gd name="connsiteY11" fmla="*/ 28575 h 276225"/>
                <a:gd name="connsiteX0" fmla="*/ 0 w 358775"/>
                <a:gd name="connsiteY0" fmla="*/ 28575 h 276225"/>
                <a:gd name="connsiteX1" fmla="*/ 66675 w 358775"/>
                <a:gd name="connsiteY1" fmla="*/ 228600 h 276225"/>
                <a:gd name="connsiteX2" fmla="*/ 85725 w 358775"/>
                <a:gd name="connsiteY2" fmla="*/ 263525 h 276225"/>
                <a:gd name="connsiteX3" fmla="*/ 142875 w 358775"/>
                <a:gd name="connsiteY3" fmla="*/ 276225 h 276225"/>
                <a:gd name="connsiteX4" fmla="*/ 293688 w 358775"/>
                <a:gd name="connsiteY4" fmla="*/ 160338 h 276225"/>
                <a:gd name="connsiteX5" fmla="*/ 303213 w 358775"/>
                <a:gd name="connsiteY5" fmla="*/ 97631 h 276225"/>
                <a:gd name="connsiteX6" fmla="*/ 323850 w 358775"/>
                <a:gd name="connsiteY6" fmla="*/ 50800 h 276225"/>
                <a:gd name="connsiteX7" fmla="*/ 358775 w 358775"/>
                <a:gd name="connsiteY7" fmla="*/ 0 h 276225"/>
                <a:gd name="connsiteX8" fmla="*/ 161925 w 358775"/>
                <a:gd name="connsiteY8" fmla="*/ 114300 h 276225"/>
                <a:gd name="connsiteX9" fmla="*/ 47625 w 358775"/>
                <a:gd name="connsiteY9" fmla="*/ 88900 h 276225"/>
                <a:gd name="connsiteX10" fmla="*/ 47625 w 358775"/>
                <a:gd name="connsiteY10" fmla="*/ 88900 h 276225"/>
                <a:gd name="connsiteX11" fmla="*/ 0 w 358775"/>
                <a:gd name="connsiteY11" fmla="*/ 28575 h 276225"/>
                <a:gd name="connsiteX0" fmla="*/ 0 w 358775"/>
                <a:gd name="connsiteY0" fmla="*/ 28575 h 269081"/>
                <a:gd name="connsiteX1" fmla="*/ 66675 w 358775"/>
                <a:gd name="connsiteY1" fmla="*/ 228600 h 269081"/>
                <a:gd name="connsiteX2" fmla="*/ 85725 w 358775"/>
                <a:gd name="connsiteY2" fmla="*/ 263525 h 269081"/>
                <a:gd name="connsiteX3" fmla="*/ 133350 w 358775"/>
                <a:gd name="connsiteY3" fmla="*/ 269081 h 269081"/>
                <a:gd name="connsiteX4" fmla="*/ 293688 w 358775"/>
                <a:gd name="connsiteY4" fmla="*/ 160338 h 269081"/>
                <a:gd name="connsiteX5" fmla="*/ 303213 w 358775"/>
                <a:gd name="connsiteY5" fmla="*/ 97631 h 269081"/>
                <a:gd name="connsiteX6" fmla="*/ 323850 w 358775"/>
                <a:gd name="connsiteY6" fmla="*/ 50800 h 269081"/>
                <a:gd name="connsiteX7" fmla="*/ 358775 w 358775"/>
                <a:gd name="connsiteY7" fmla="*/ 0 h 269081"/>
                <a:gd name="connsiteX8" fmla="*/ 161925 w 358775"/>
                <a:gd name="connsiteY8" fmla="*/ 114300 h 269081"/>
                <a:gd name="connsiteX9" fmla="*/ 47625 w 358775"/>
                <a:gd name="connsiteY9" fmla="*/ 88900 h 269081"/>
                <a:gd name="connsiteX10" fmla="*/ 47625 w 358775"/>
                <a:gd name="connsiteY10" fmla="*/ 88900 h 269081"/>
                <a:gd name="connsiteX11" fmla="*/ 0 w 358775"/>
                <a:gd name="connsiteY11" fmla="*/ 28575 h 269081"/>
                <a:gd name="connsiteX0" fmla="*/ 0 w 358775"/>
                <a:gd name="connsiteY0" fmla="*/ 28575 h 269081"/>
                <a:gd name="connsiteX1" fmla="*/ 66675 w 358775"/>
                <a:gd name="connsiteY1" fmla="*/ 228600 h 269081"/>
                <a:gd name="connsiteX2" fmla="*/ 90487 w 358775"/>
                <a:gd name="connsiteY2" fmla="*/ 261144 h 269081"/>
                <a:gd name="connsiteX3" fmla="*/ 133350 w 358775"/>
                <a:gd name="connsiteY3" fmla="*/ 269081 h 269081"/>
                <a:gd name="connsiteX4" fmla="*/ 293688 w 358775"/>
                <a:gd name="connsiteY4" fmla="*/ 160338 h 269081"/>
                <a:gd name="connsiteX5" fmla="*/ 303213 w 358775"/>
                <a:gd name="connsiteY5" fmla="*/ 97631 h 269081"/>
                <a:gd name="connsiteX6" fmla="*/ 323850 w 358775"/>
                <a:gd name="connsiteY6" fmla="*/ 50800 h 269081"/>
                <a:gd name="connsiteX7" fmla="*/ 358775 w 358775"/>
                <a:gd name="connsiteY7" fmla="*/ 0 h 269081"/>
                <a:gd name="connsiteX8" fmla="*/ 161925 w 358775"/>
                <a:gd name="connsiteY8" fmla="*/ 114300 h 269081"/>
                <a:gd name="connsiteX9" fmla="*/ 47625 w 358775"/>
                <a:gd name="connsiteY9" fmla="*/ 88900 h 269081"/>
                <a:gd name="connsiteX10" fmla="*/ 47625 w 358775"/>
                <a:gd name="connsiteY10" fmla="*/ 88900 h 269081"/>
                <a:gd name="connsiteX11" fmla="*/ 0 w 358775"/>
                <a:gd name="connsiteY11" fmla="*/ 28575 h 269081"/>
                <a:gd name="connsiteX0" fmla="*/ 0 w 358775"/>
                <a:gd name="connsiteY0" fmla="*/ 28575 h 269081"/>
                <a:gd name="connsiteX1" fmla="*/ 66675 w 358775"/>
                <a:gd name="connsiteY1" fmla="*/ 228600 h 269081"/>
                <a:gd name="connsiteX2" fmla="*/ 90487 w 358775"/>
                <a:gd name="connsiteY2" fmla="*/ 261144 h 269081"/>
                <a:gd name="connsiteX3" fmla="*/ 133350 w 358775"/>
                <a:gd name="connsiteY3" fmla="*/ 269081 h 269081"/>
                <a:gd name="connsiteX4" fmla="*/ 293688 w 358775"/>
                <a:gd name="connsiteY4" fmla="*/ 160338 h 269081"/>
                <a:gd name="connsiteX5" fmla="*/ 303213 w 358775"/>
                <a:gd name="connsiteY5" fmla="*/ 97631 h 269081"/>
                <a:gd name="connsiteX6" fmla="*/ 323850 w 358775"/>
                <a:gd name="connsiteY6" fmla="*/ 50800 h 269081"/>
                <a:gd name="connsiteX7" fmla="*/ 358775 w 358775"/>
                <a:gd name="connsiteY7" fmla="*/ 0 h 269081"/>
                <a:gd name="connsiteX8" fmla="*/ 161925 w 358775"/>
                <a:gd name="connsiteY8" fmla="*/ 114300 h 269081"/>
                <a:gd name="connsiteX9" fmla="*/ 108744 w 358775"/>
                <a:gd name="connsiteY9" fmla="*/ 102394 h 269081"/>
                <a:gd name="connsiteX10" fmla="*/ 47625 w 358775"/>
                <a:gd name="connsiteY10" fmla="*/ 88900 h 269081"/>
                <a:gd name="connsiteX11" fmla="*/ 47625 w 358775"/>
                <a:gd name="connsiteY11" fmla="*/ 88900 h 269081"/>
                <a:gd name="connsiteX12" fmla="*/ 0 w 358775"/>
                <a:gd name="connsiteY12" fmla="*/ 28575 h 269081"/>
                <a:gd name="connsiteX0" fmla="*/ 0 w 358775"/>
                <a:gd name="connsiteY0" fmla="*/ 28575 h 269081"/>
                <a:gd name="connsiteX1" fmla="*/ 66675 w 358775"/>
                <a:gd name="connsiteY1" fmla="*/ 228600 h 269081"/>
                <a:gd name="connsiteX2" fmla="*/ 90487 w 358775"/>
                <a:gd name="connsiteY2" fmla="*/ 261144 h 269081"/>
                <a:gd name="connsiteX3" fmla="*/ 133350 w 358775"/>
                <a:gd name="connsiteY3" fmla="*/ 269081 h 269081"/>
                <a:gd name="connsiteX4" fmla="*/ 293688 w 358775"/>
                <a:gd name="connsiteY4" fmla="*/ 160338 h 269081"/>
                <a:gd name="connsiteX5" fmla="*/ 303213 w 358775"/>
                <a:gd name="connsiteY5" fmla="*/ 97631 h 269081"/>
                <a:gd name="connsiteX6" fmla="*/ 323850 w 358775"/>
                <a:gd name="connsiteY6" fmla="*/ 50800 h 269081"/>
                <a:gd name="connsiteX7" fmla="*/ 358775 w 358775"/>
                <a:gd name="connsiteY7" fmla="*/ 0 h 269081"/>
                <a:gd name="connsiteX8" fmla="*/ 161925 w 358775"/>
                <a:gd name="connsiteY8" fmla="*/ 114300 h 269081"/>
                <a:gd name="connsiteX9" fmla="*/ 103981 w 358775"/>
                <a:gd name="connsiteY9" fmla="*/ 173832 h 269081"/>
                <a:gd name="connsiteX10" fmla="*/ 47625 w 358775"/>
                <a:gd name="connsiteY10" fmla="*/ 88900 h 269081"/>
                <a:gd name="connsiteX11" fmla="*/ 47625 w 358775"/>
                <a:gd name="connsiteY11" fmla="*/ 88900 h 269081"/>
                <a:gd name="connsiteX12" fmla="*/ 0 w 358775"/>
                <a:gd name="connsiteY12" fmla="*/ 28575 h 269081"/>
                <a:gd name="connsiteX0" fmla="*/ 0 w 358775"/>
                <a:gd name="connsiteY0" fmla="*/ 28575 h 269081"/>
                <a:gd name="connsiteX1" fmla="*/ 66675 w 358775"/>
                <a:gd name="connsiteY1" fmla="*/ 228600 h 269081"/>
                <a:gd name="connsiteX2" fmla="*/ 90487 w 358775"/>
                <a:gd name="connsiteY2" fmla="*/ 261144 h 269081"/>
                <a:gd name="connsiteX3" fmla="*/ 133350 w 358775"/>
                <a:gd name="connsiteY3" fmla="*/ 269081 h 269081"/>
                <a:gd name="connsiteX4" fmla="*/ 293688 w 358775"/>
                <a:gd name="connsiteY4" fmla="*/ 160338 h 269081"/>
                <a:gd name="connsiteX5" fmla="*/ 303213 w 358775"/>
                <a:gd name="connsiteY5" fmla="*/ 97631 h 269081"/>
                <a:gd name="connsiteX6" fmla="*/ 323850 w 358775"/>
                <a:gd name="connsiteY6" fmla="*/ 50800 h 269081"/>
                <a:gd name="connsiteX7" fmla="*/ 358775 w 358775"/>
                <a:gd name="connsiteY7" fmla="*/ 0 h 269081"/>
                <a:gd name="connsiteX8" fmla="*/ 161925 w 358775"/>
                <a:gd name="connsiteY8" fmla="*/ 114300 h 269081"/>
                <a:gd name="connsiteX9" fmla="*/ 106362 w 358775"/>
                <a:gd name="connsiteY9" fmla="*/ 114301 h 269081"/>
                <a:gd name="connsiteX10" fmla="*/ 47625 w 358775"/>
                <a:gd name="connsiteY10" fmla="*/ 88900 h 269081"/>
                <a:gd name="connsiteX11" fmla="*/ 47625 w 358775"/>
                <a:gd name="connsiteY11" fmla="*/ 88900 h 269081"/>
                <a:gd name="connsiteX12" fmla="*/ 0 w 358775"/>
                <a:gd name="connsiteY12" fmla="*/ 28575 h 269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8775" h="269081">
                  <a:moveTo>
                    <a:pt x="0" y="28575"/>
                  </a:moveTo>
                  <a:lnTo>
                    <a:pt x="66675" y="228600"/>
                  </a:lnTo>
                  <a:lnTo>
                    <a:pt x="90487" y="261144"/>
                  </a:lnTo>
                  <a:lnTo>
                    <a:pt x="133350" y="269081"/>
                  </a:lnTo>
                  <a:lnTo>
                    <a:pt x="293688" y="160338"/>
                  </a:lnTo>
                  <a:lnTo>
                    <a:pt x="303213" y="97631"/>
                  </a:lnTo>
                  <a:lnTo>
                    <a:pt x="323850" y="50800"/>
                  </a:lnTo>
                  <a:lnTo>
                    <a:pt x="358775" y="0"/>
                  </a:lnTo>
                  <a:lnTo>
                    <a:pt x="161925" y="114300"/>
                  </a:lnTo>
                  <a:lnTo>
                    <a:pt x="106362" y="114301"/>
                  </a:lnTo>
                  <a:lnTo>
                    <a:pt x="47625" y="88900"/>
                  </a:lnTo>
                  <a:lnTo>
                    <a:pt x="47625" y="88900"/>
                  </a:lnTo>
                  <a:lnTo>
                    <a:pt x="0" y="28575"/>
                  </a:lnTo>
                  <a:close/>
                </a:path>
              </a:pathLst>
            </a:cu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Freeform 3"/>
            <p:cNvSpPr/>
            <p:nvPr/>
          </p:nvSpPr>
          <p:spPr>
            <a:xfrm>
              <a:off x="1914526" y="5481638"/>
              <a:ext cx="735806" cy="481012"/>
            </a:xfrm>
            <a:custGeom>
              <a:avLst/>
              <a:gdLst>
                <a:gd name="connsiteX0" fmla="*/ 750093 w 750093"/>
                <a:gd name="connsiteY0" fmla="*/ 119062 h 481012"/>
                <a:gd name="connsiteX1" fmla="*/ 721518 w 750093"/>
                <a:gd name="connsiteY1" fmla="*/ 26193 h 481012"/>
                <a:gd name="connsiteX2" fmla="*/ 671512 w 750093"/>
                <a:gd name="connsiteY2" fmla="*/ 0 h 481012"/>
                <a:gd name="connsiteX3" fmla="*/ 628650 w 750093"/>
                <a:gd name="connsiteY3" fmla="*/ 11906 h 481012"/>
                <a:gd name="connsiteX4" fmla="*/ 0 w 750093"/>
                <a:gd name="connsiteY4" fmla="*/ 459581 h 481012"/>
                <a:gd name="connsiteX5" fmla="*/ 2381 w 750093"/>
                <a:gd name="connsiteY5" fmla="*/ 481012 h 481012"/>
                <a:gd name="connsiteX6" fmla="*/ 38100 w 750093"/>
                <a:gd name="connsiteY6" fmla="*/ 481012 h 481012"/>
                <a:gd name="connsiteX7" fmla="*/ 250031 w 750093"/>
                <a:gd name="connsiteY7" fmla="*/ 459581 h 481012"/>
                <a:gd name="connsiteX8" fmla="*/ 226218 w 750093"/>
                <a:gd name="connsiteY8" fmla="*/ 447675 h 481012"/>
                <a:gd name="connsiteX9" fmla="*/ 221456 w 750093"/>
                <a:gd name="connsiteY9" fmla="*/ 431006 h 481012"/>
                <a:gd name="connsiteX10" fmla="*/ 226218 w 750093"/>
                <a:gd name="connsiteY10" fmla="*/ 414337 h 481012"/>
                <a:gd name="connsiteX11" fmla="*/ 659606 w 750093"/>
                <a:gd name="connsiteY11" fmla="*/ 150018 h 481012"/>
                <a:gd name="connsiteX12" fmla="*/ 688181 w 750093"/>
                <a:gd name="connsiteY12" fmla="*/ 138112 h 481012"/>
                <a:gd name="connsiteX13" fmla="*/ 750093 w 750093"/>
                <a:gd name="connsiteY13" fmla="*/ 119062 h 481012"/>
                <a:gd name="connsiteX0" fmla="*/ 747712 w 747712"/>
                <a:gd name="connsiteY0" fmla="*/ 119062 h 481012"/>
                <a:gd name="connsiteX1" fmla="*/ 719137 w 747712"/>
                <a:gd name="connsiteY1" fmla="*/ 26193 h 481012"/>
                <a:gd name="connsiteX2" fmla="*/ 669131 w 747712"/>
                <a:gd name="connsiteY2" fmla="*/ 0 h 481012"/>
                <a:gd name="connsiteX3" fmla="*/ 626269 w 747712"/>
                <a:gd name="connsiteY3" fmla="*/ 11906 h 481012"/>
                <a:gd name="connsiteX4" fmla="*/ 19050 w 747712"/>
                <a:gd name="connsiteY4" fmla="*/ 442912 h 481012"/>
                <a:gd name="connsiteX5" fmla="*/ 0 w 747712"/>
                <a:gd name="connsiteY5" fmla="*/ 481012 h 481012"/>
                <a:gd name="connsiteX6" fmla="*/ 35719 w 747712"/>
                <a:gd name="connsiteY6" fmla="*/ 481012 h 481012"/>
                <a:gd name="connsiteX7" fmla="*/ 247650 w 747712"/>
                <a:gd name="connsiteY7" fmla="*/ 459581 h 481012"/>
                <a:gd name="connsiteX8" fmla="*/ 223837 w 747712"/>
                <a:gd name="connsiteY8" fmla="*/ 447675 h 481012"/>
                <a:gd name="connsiteX9" fmla="*/ 219075 w 747712"/>
                <a:gd name="connsiteY9" fmla="*/ 431006 h 481012"/>
                <a:gd name="connsiteX10" fmla="*/ 223837 w 747712"/>
                <a:gd name="connsiteY10" fmla="*/ 414337 h 481012"/>
                <a:gd name="connsiteX11" fmla="*/ 657225 w 747712"/>
                <a:gd name="connsiteY11" fmla="*/ 150018 h 481012"/>
                <a:gd name="connsiteX12" fmla="*/ 685800 w 747712"/>
                <a:gd name="connsiteY12" fmla="*/ 138112 h 481012"/>
                <a:gd name="connsiteX13" fmla="*/ 747712 w 747712"/>
                <a:gd name="connsiteY13" fmla="*/ 119062 h 481012"/>
                <a:gd name="connsiteX0" fmla="*/ 735806 w 735806"/>
                <a:gd name="connsiteY0" fmla="*/ 119062 h 481012"/>
                <a:gd name="connsiteX1" fmla="*/ 707231 w 735806"/>
                <a:gd name="connsiteY1" fmla="*/ 26193 h 481012"/>
                <a:gd name="connsiteX2" fmla="*/ 657225 w 735806"/>
                <a:gd name="connsiteY2" fmla="*/ 0 h 481012"/>
                <a:gd name="connsiteX3" fmla="*/ 614363 w 735806"/>
                <a:gd name="connsiteY3" fmla="*/ 11906 h 481012"/>
                <a:gd name="connsiteX4" fmla="*/ 7144 w 735806"/>
                <a:gd name="connsiteY4" fmla="*/ 442912 h 481012"/>
                <a:gd name="connsiteX5" fmla="*/ 0 w 735806"/>
                <a:gd name="connsiteY5" fmla="*/ 471487 h 481012"/>
                <a:gd name="connsiteX6" fmla="*/ 23813 w 735806"/>
                <a:gd name="connsiteY6" fmla="*/ 481012 h 481012"/>
                <a:gd name="connsiteX7" fmla="*/ 235744 w 735806"/>
                <a:gd name="connsiteY7" fmla="*/ 459581 h 481012"/>
                <a:gd name="connsiteX8" fmla="*/ 211931 w 735806"/>
                <a:gd name="connsiteY8" fmla="*/ 447675 h 481012"/>
                <a:gd name="connsiteX9" fmla="*/ 207169 w 735806"/>
                <a:gd name="connsiteY9" fmla="*/ 431006 h 481012"/>
                <a:gd name="connsiteX10" fmla="*/ 211931 w 735806"/>
                <a:gd name="connsiteY10" fmla="*/ 414337 h 481012"/>
                <a:gd name="connsiteX11" fmla="*/ 645319 w 735806"/>
                <a:gd name="connsiteY11" fmla="*/ 150018 h 481012"/>
                <a:gd name="connsiteX12" fmla="*/ 673894 w 735806"/>
                <a:gd name="connsiteY12" fmla="*/ 138112 h 481012"/>
                <a:gd name="connsiteX13" fmla="*/ 735806 w 735806"/>
                <a:gd name="connsiteY13" fmla="*/ 119062 h 481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5806" h="481012">
                  <a:moveTo>
                    <a:pt x="735806" y="119062"/>
                  </a:moveTo>
                  <a:lnTo>
                    <a:pt x="707231" y="26193"/>
                  </a:lnTo>
                  <a:lnTo>
                    <a:pt x="657225" y="0"/>
                  </a:lnTo>
                  <a:lnTo>
                    <a:pt x="614363" y="11906"/>
                  </a:lnTo>
                  <a:lnTo>
                    <a:pt x="7144" y="442912"/>
                  </a:lnTo>
                  <a:lnTo>
                    <a:pt x="0" y="471487"/>
                  </a:lnTo>
                  <a:lnTo>
                    <a:pt x="23813" y="481012"/>
                  </a:lnTo>
                  <a:lnTo>
                    <a:pt x="235744" y="459581"/>
                  </a:lnTo>
                  <a:lnTo>
                    <a:pt x="211931" y="447675"/>
                  </a:lnTo>
                  <a:lnTo>
                    <a:pt x="207169" y="431006"/>
                  </a:lnTo>
                  <a:lnTo>
                    <a:pt x="211931" y="414337"/>
                  </a:lnTo>
                  <a:lnTo>
                    <a:pt x="645319" y="150018"/>
                  </a:lnTo>
                  <a:lnTo>
                    <a:pt x="673894" y="138112"/>
                  </a:lnTo>
                  <a:lnTo>
                    <a:pt x="735806" y="119062"/>
                  </a:lnTo>
                  <a:close/>
                </a:path>
              </a:pathLst>
            </a:custGeom>
            <a:noFill/>
            <a:ln w="28575">
              <a:solidFill>
                <a:srgbClr val="FFC00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323118" y="4715871"/>
            <a:ext cx="882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C000"/>
                </a:solidFill>
              </a:rPr>
              <a:t>Curb Extensions</a:t>
            </a:r>
            <a:endParaRPr lang="en-US" sz="1000" b="1" dirty="0">
              <a:solidFill>
                <a:srgbClr val="FFC000"/>
              </a:solidFill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1204913" y="1974058"/>
            <a:ext cx="1795463" cy="1364456"/>
          </a:xfrm>
          <a:custGeom>
            <a:avLst/>
            <a:gdLst>
              <a:gd name="connsiteX0" fmla="*/ 23813 w 1795463"/>
              <a:gd name="connsiteY0" fmla="*/ 1357312 h 1357312"/>
              <a:gd name="connsiteX1" fmla="*/ 1195388 w 1795463"/>
              <a:gd name="connsiteY1" fmla="*/ 609600 h 1357312"/>
              <a:gd name="connsiteX2" fmla="*/ 1795463 w 1795463"/>
              <a:gd name="connsiteY2" fmla="*/ 573881 h 1357312"/>
              <a:gd name="connsiteX3" fmla="*/ 1759744 w 1795463"/>
              <a:gd name="connsiteY3" fmla="*/ 321469 h 1357312"/>
              <a:gd name="connsiteX4" fmla="*/ 1612106 w 1795463"/>
              <a:gd name="connsiteY4" fmla="*/ 0 h 1357312"/>
              <a:gd name="connsiteX5" fmla="*/ 0 w 1795463"/>
              <a:gd name="connsiteY5" fmla="*/ 1128712 h 1357312"/>
              <a:gd name="connsiteX6" fmla="*/ 0 w 1795463"/>
              <a:gd name="connsiteY6" fmla="*/ 1128712 h 1357312"/>
              <a:gd name="connsiteX7" fmla="*/ 0 w 1795463"/>
              <a:gd name="connsiteY7" fmla="*/ 1128712 h 1357312"/>
              <a:gd name="connsiteX0" fmla="*/ 57150 w 1795463"/>
              <a:gd name="connsiteY0" fmla="*/ 1364456 h 1364456"/>
              <a:gd name="connsiteX1" fmla="*/ 1195388 w 1795463"/>
              <a:gd name="connsiteY1" fmla="*/ 609600 h 1364456"/>
              <a:gd name="connsiteX2" fmla="*/ 1795463 w 1795463"/>
              <a:gd name="connsiteY2" fmla="*/ 573881 h 1364456"/>
              <a:gd name="connsiteX3" fmla="*/ 1759744 w 1795463"/>
              <a:gd name="connsiteY3" fmla="*/ 321469 h 1364456"/>
              <a:gd name="connsiteX4" fmla="*/ 1612106 w 1795463"/>
              <a:gd name="connsiteY4" fmla="*/ 0 h 1364456"/>
              <a:gd name="connsiteX5" fmla="*/ 0 w 1795463"/>
              <a:gd name="connsiteY5" fmla="*/ 1128712 h 1364456"/>
              <a:gd name="connsiteX6" fmla="*/ 0 w 1795463"/>
              <a:gd name="connsiteY6" fmla="*/ 1128712 h 1364456"/>
              <a:gd name="connsiteX7" fmla="*/ 0 w 1795463"/>
              <a:gd name="connsiteY7" fmla="*/ 1128712 h 1364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95463" h="1364456">
                <a:moveTo>
                  <a:pt x="57150" y="1364456"/>
                </a:moveTo>
                <a:lnTo>
                  <a:pt x="1195388" y="609600"/>
                </a:lnTo>
                <a:lnTo>
                  <a:pt x="1795463" y="573881"/>
                </a:lnTo>
                <a:lnTo>
                  <a:pt x="1759744" y="321469"/>
                </a:lnTo>
                <a:lnTo>
                  <a:pt x="1612106" y="0"/>
                </a:lnTo>
                <a:lnTo>
                  <a:pt x="0" y="1128712"/>
                </a:lnTo>
                <a:lnTo>
                  <a:pt x="0" y="1128712"/>
                </a:lnTo>
                <a:lnTo>
                  <a:pt x="0" y="1128712"/>
                </a:lnTo>
              </a:path>
            </a:pathLst>
          </a:custGeom>
          <a:noFill/>
          <a:ln w="19050">
            <a:solidFill>
              <a:schemeClr val="bg1"/>
            </a:solidFill>
            <a:prstDash val="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2604189" y="2632857"/>
            <a:ext cx="165911" cy="82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V="1">
            <a:off x="2266225" y="6083453"/>
            <a:ext cx="165911" cy="828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077000" y="2841384"/>
            <a:ext cx="10570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Bx5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1692773" y="2166583"/>
            <a:ext cx="1089570" cy="553998"/>
            <a:chOff x="2822815" y="1692694"/>
            <a:chExt cx="1089570" cy="553998"/>
          </a:xfrm>
        </p:grpSpPr>
        <p:sp>
          <p:nvSpPr>
            <p:cNvPr id="73" name="TextBox 72"/>
            <p:cNvSpPr txBox="1"/>
            <p:nvPr/>
          </p:nvSpPr>
          <p:spPr>
            <a:xfrm>
              <a:off x="2822815" y="1692694"/>
              <a:ext cx="108957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75 Feet Long Pedestrian Crossing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 flipV="1">
              <a:off x="3780188" y="1754035"/>
              <a:ext cx="65132" cy="4547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2227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"/>
          <a:stretch/>
        </p:blipFill>
        <p:spPr>
          <a:xfrm>
            <a:off x="3505199" y="3651046"/>
            <a:ext cx="2432591" cy="27432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</a:t>
            </a:r>
            <a:r>
              <a:rPr lang="en-US" dirty="0" smtClean="0"/>
              <a:t>Ave – </a:t>
            </a:r>
            <a:r>
              <a:rPr lang="en-US" dirty="0"/>
              <a:t>Longfellow Ave </a:t>
            </a:r>
            <a:r>
              <a:rPr lang="en-US" dirty="0" smtClean="0"/>
              <a:t>/ </a:t>
            </a:r>
            <a:r>
              <a:rPr lang="en-US" dirty="0"/>
              <a:t>167 St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90004" y="6537721"/>
            <a:ext cx="9982796" cy="30211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0"/>
          <a:stretch/>
        </p:blipFill>
        <p:spPr>
          <a:xfrm>
            <a:off x="0" y="3647664"/>
            <a:ext cx="3355848" cy="2743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8847"/>
            <a:ext cx="5943600" cy="2743200"/>
          </a:xfrm>
          <a:prstGeom prst="rect">
            <a:avLst/>
          </a:prstGeom>
        </p:spPr>
      </p:pic>
      <p:sp>
        <p:nvSpPr>
          <p:cNvPr id="11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35 crashes between 01/01/2010 and 07/31/2016</a:t>
            </a:r>
          </a:p>
          <a:p>
            <a:pPr lvl="1"/>
            <a:r>
              <a:rPr lang="en-US" dirty="0" smtClean="0"/>
              <a:t>29% were pedestrian crashes </a:t>
            </a:r>
          </a:p>
          <a:p>
            <a:pPr lvl="1"/>
            <a:r>
              <a:rPr lang="en-US" dirty="0" smtClean="0"/>
              <a:t>60</a:t>
            </a:r>
            <a:r>
              <a:rPr lang="en-US" dirty="0"/>
              <a:t>% of all crashes were motor vehicle crashes, within which 38% were rear end collisions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 smtClean="0"/>
              <a:t>78-86 feet long </a:t>
            </a:r>
            <a:r>
              <a:rPr lang="en-US" dirty="0"/>
              <a:t>pedestrian crossing</a:t>
            </a:r>
          </a:p>
          <a:p>
            <a:pPr lvl="1"/>
            <a:r>
              <a:rPr lang="en-US" dirty="0" smtClean="0"/>
              <a:t>Pedestrian </a:t>
            </a:r>
            <a:r>
              <a:rPr lang="en-US" dirty="0"/>
              <a:t>signal blocked by </a:t>
            </a:r>
            <a:r>
              <a:rPr lang="en-US" dirty="0" smtClean="0"/>
              <a:t>streetlight </a:t>
            </a:r>
            <a:r>
              <a:rPr lang="en-US" dirty="0"/>
              <a:t>pole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/>
              <a:t>Ban the right turn from 167 St to Westchester Ave</a:t>
            </a:r>
          </a:p>
          <a:p>
            <a:pPr lvl="1"/>
            <a:r>
              <a:rPr lang="en-US" dirty="0"/>
              <a:t>Curb </a:t>
            </a:r>
            <a:r>
              <a:rPr lang="en-US" dirty="0" smtClean="0"/>
              <a:t>extensions to shorten the long pedestrian crossings</a:t>
            </a:r>
          </a:p>
          <a:p>
            <a:pPr lvl="1"/>
            <a:r>
              <a:rPr lang="en-US" dirty="0" smtClean="0"/>
              <a:t>Adjust </a:t>
            </a:r>
            <a:r>
              <a:rPr lang="en-US" dirty="0"/>
              <a:t>the position of pedestrian signal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97061" y="6137611"/>
            <a:ext cx="2648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167 </a:t>
            </a:r>
            <a:r>
              <a:rPr lang="en-US" sz="1000" b="1" dirty="0">
                <a:solidFill>
                  <a:schemeClr val="bg1"/>
                </a:solidFill>
              </a:rPr>
              <a:t>St </a:t>
            </a:r>
            <a:r>
              <a:rPr lang="en-US" sz="1000" b="1" dirty="0" smtClean="0">
                <a:solidFill>
                  <a:schemeClr val="bg1"/>
                </a:solidFill>
              </a:rPr>
              <a:t>@ Westchester Ave (Facing </a:t>
            </a:r>
            <a:r>
              <a:rPr lang="en-US" sz="1000" b="1" dirty="0">
                <a:solidFill>
                  <a:schemeClr val="bg1"/>
                </a:solidFill>
              </a:rPr>
              <a:t>E</a:t>
            </a:r>
            <a:r>
              <a:rPr lang="en-US" sz="1000" b="1" dirty="0" smtClean="0">
                <a:solidFill>
                  <a:schemeClr val="bg1"/>
                </a:solidFill>
              </a:rPr>
              <a:t>ast)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5209187">
            <a:off x="2524450" y="2924453"/>
            <a:ext cx="1171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Longfellow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76200" y="1914226"/>
            <a:ext cx="5807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167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2944273" y="1130240"/>
            <a:ext cx="10730" cy="18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7702" y="5252879"/>
            <a:ext cx="1273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Pedestrian Signal Blocked by Streetlight Pole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82015" y="5096908"/>
            <a:ext cx="159960" cy="15597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3148532" y="1611485"/>
            <a:ext cx="1016710" cy="553998"/>
            <a:chOff x="3807278" y="1269884"/>
            <a:chExt cx="1016710" cy="553998"/>
          </a:xfrm>
        </p:grpSpPr>
        <p:sp>
          <p:nvSpPr>
            <p:cNvPr id="19" name="TextBox 18"/>
            <p:cNvSpPr txBox="1"/>
            <p:nvPr/>
          </p:nvSpPr>
          <p:spPr>
            <a:xfrm>
              <a:off x="3807278" y="1269884"/>
              <a:ext cx="10167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85 Feet Long </a:t>
              </a:r>
              <a:r>
                <a:rPr lang="en-US" sz="1000" b="1" dirty="0">
                  <a:solidFill>
                    <a:srgbClr val="FFFF00"/>
                  </a:solidFill>
                </a:rPr>
                <a:t>Pedestrian Crossing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3893191" y="1678570"/>
              <a:ext cx="65132" cy="4547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/>
          <p:cNvCxnSpPr/>
          <p:nvPr/>
        </p:nvCxnSpPr>
        <p:spPr>
          <a:xfrm flipV="1">
            <a:off x="149993" y="5373207"/>
            <a:ext cx="3005845" cy="215346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rot="21349116">
            <a:off x="583281" y="5471250"/>
            <a:ext cx="23419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86 Feet Long Pedestrian Crossing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652915" y="5150487"/>
            <a:ext cx="861685" cy="6076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215720">
            <a:off x="1343360" y="4794139"/>
            <a:ext cx="1450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85 Feet Long Pedestrian Crossing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79063" y="5211248"/>
            <a:ext cx="1063937" cy="314569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-115411" y="4830985"/>
            <a:ext cx="10866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78 Feet Long Pedestrian Crossing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0" y="6136828"/>
            <a:ext cx="26754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Westchester Ave @ 167 St (Facing </a:t>
            </a:r>
            <a:r>
              <a:rPr lang="en-US" sz="1000" b="1" dirty="0">
                <a:solidFill>
                  <a:schemeClr val="bg1"/>
                </a:solidFill>
              </a:rPr>
              <a:t>E</a:t>
            </a:r>
            <a:r>
              <a:rPr lang="en-US" sz="1000" b="1" dirty="0" smtClean="0">
                <a:solidFill>
                  <a:schemeClr val="bg1"/>
                </a:solidFill>
              </a:rPr>
              <a:t>ast)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 rot="19487062">
            <a:off x="3810370" y="1006597"/>
            <a:ext cx="1604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5209187">
            <a:off x="152851" y="1090685"/>
            <a:ext cx="117196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Bryant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868282" y="2722587"/>
            <a:ext cx="4839" cy="191399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1468406" y="1489044"/>
            <a:ext cx="1078924" cy="661466"/>
            <a:chOff x="2979454" y="1114508"/>
            <a:chExt cx="1078924" cy="661466"/>
          </a:xfrm>
        </p:grpSpPr>
        <p:sp>
          <p:nvSpPr>
            <p:cNvPr id="53" name="TextBox 52"/>
            <p:cNvSpPr txBox="1"/>
            <p:nvPr/>
          </p:nvSpPr>
          <p:spPr>
            <a:xfrm>
              <a:off x="2979454" y="1114508"/>
              <a:ext cx="10789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78 Feet Long Pedestrian Crossing</a:t>
              </a:r>
            </a:p>
          </p:txBody>
        </p:sp>
        <p:sp>
          <p:nvSpPr>
            <p:cNvPr id="54" name="Oval 5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/>
            <p:cNvCxnSpPr/>
            <p:nvPr/>
          </p:nvCxnSpPr>
          <p:spPr>
            <a:xfrm flipH="1" flipV="1">
              <a:off x="3779232" y="1646001"/>
              <a:ext cx="64008" cy="6400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2302686" y="1127101"/>
            <a:ext cx="909964" cy="716544"/>
            <a:chOff x="3410776" y="1059430"/>
            <a:chExt cx="909964" cy="716544"/>
          </a:xfrm>
        </p:grpSpPr>
        <p:sp>
          <p:nvSpPr>
            <p:cNvPr id="57" name="TextBox 56"/>
            <p:cNvSpPr txBox="1"/>
            <p:nvPr/>
          </p:nvSpPr>
          <p:spPr>
            <a:xfrm>
              <a:off x="3410776" y="1059430"/>
              <a:ext cx="90996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Blocked Pedestrian Signal</a:t>
              </a:r>
            </a:p>
          </p:txBody>
        </p:sp>
        <p:sp>
          <p:nvSpPr>
            <p:cNvPr id="58" name="Oval 57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 flipV="1">
              <a:off x="3865788" y="1610523"/>
              <a:ext cx="0" cy="10028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reeform 3"/>
          <p:cNvSpPr/>
          <p:nvPr/>
        </p:nvSpPr>
        <p:spPr>
          <a:xfrm>
            <a:off x="80170" y="2135730"/>
            <a:ext cx="728618" cy="1371059"/>
          </a:xfrm>
          <a:custGeom>
            <a:avLst/>
            <a:gdLst>
              <a:gd name="connsiteX0" fmla="*/ 0 w 791166"/>
              <a:gd name="connsiteY0" fmla="*/ 23303 h 1348987"/>
              <a:gd name="connsiteX1" fmla="*/ 584200 w 791166"/>
              <a:gd name="connsiteY1" fmla="*/ 29653 h 1348987"/>
              <a:gd name="connsiteX2" fmla="*/ 755650 w 791166"/>
              <a:gd name="connsiteY2" fmla="*/ 315403 h 1348987"/>
              <a:gd name="connsiteX3" fmla="*/ 781050 w 791166"/>
              <a:gd name="connsiteY3" fmla="*/ 1223453 h 1348987"/>
              <a:gd name="connsiteX4" fmla="*/ 628650 w 791166"/>
              <a:gd name="connsiteY4" fmla="*/ 1318703 h 1348987"/>
              <a:gd name="connsiteX0" fmla="*/ 0 w 792929"/>
              <a:gd name="connsiteY0" fmla="*/ 23303 h 1357187"/>
              <a:gd name="connsiteX1" fmla="*/ 584200 w 792929"/>
              <a:gd name="connsiteY1" fmla="*/ 29653 h 1357187"/>
              <a:gd name="connsiteX2" fmla="*/ 755650 w 792929"/>
              <a:gd name="connsiteY2" fmla="*/ 315403 h 1357187"/>
              <a:gd name="connsiteX3" fmla="*/ 781050 w 792929"/>
              <a:gd name="connsiteY3" fmla="*/ 1223453 h 1357187"/>
              <a:gd name="connsiteX4" fmla="*/ 604838 w 792929"/>
              <a:gd name="connsiteY4" fmla="*/ 1330609 h 1357187"/>
              <a:gd name="connsiteX0" fmla="*/ 0 w 792929"/>
              <a:gd name="connsiteY0" fmla="*/ 23303 h 1330609"/>
              <a:gd name="connsiteX1" fmla="*/ 584200 w 792929"/>
              <a:gd name="connsiteY1" fmla="*/ 29653 h 1330609"/>
              <a:gd name="connsiteX2" fmla="*/ 755650 w 792929"/>
              <a:gd name="connsiteY2" fmla="*/ 315403 h 1330609"/>
              <a:gd name="connsiteX3" fmla="*/ 781050 w 792929"/>
              <a:gd name="connsiteY3" fmla="*/ 1223453 h 1330609"/>
              <a:gd name="connsiteX4" fmla="*/ 604838 w 792929"/>
              <a:gd name="connsiteY4" fmla="*/ 1330609 h 1330609"/>
              <a:gd name="connsiteX0" fmla="*/ 0 w 802670"/>
              <a:gd name="connsiteY0" fmla="*/ 23303 h 1330609"/>
              <a:gd name="connsiteX1" fmla="*/ 584200 w 802670"/>
              <a:gd name="connsiteY1" fmla="*/ 29653 h 1330609"/>
              <a:gd name="connsiteX2" fmla="*/ 755650 w 802670"/>
              <a:gd name="connsiteY2" fmla="*/ 315403 h 1330609"/>
              <a:gd name="connsiteX3" fmla="*/ 792956 w 802670"/>
              <a:gd name="connsiteY3" fmla="*/ 1068672 h 1330609"/>
              <a:gd name="connsiteX4" fmla="*/ 604838 w 802670"/>
              <a:gd name="connsiteY4" fmla="*/ 1330609 h 1330609"/>
              <a:gd name="connsiteX0" fmla="*/ 0 w 793669"/>
              <a:gd name="connsiteY0" fmla="*/ 23303 h 1330609"/>
              <a:gd name="connsiteX1" fmla="*/ 584200 w 793669"/>
              <a:gd name="connsiteY1" fmla="*/ 29653 h 1330609"/>
              <a:gd name="connsiteX2" fmla="*/ 755650 w 793669"/>
              <a:gd name="connsiteY2" fmla="*/ 315403 h 1330609"/>
              <a:gd name="connsiteX3" fmla="*/ 792956 w 793669"/>
              <a:gd name="connsiteY3" fmla="*/ 1068672 h 1330609"/>
              <a:gd name="connsiteX4" fmla="*/ 604838 w 793669"/>
              <a:gd name="connsiteY4" fmla="*/ 1330609 h 1330609"/>
              <a:gd name="connsiteX0" fmla="*/ 0 w 768911"/>
              <a:gd name="connsiteY0" fmla="*/ 23303 h 1330609"/>
              <a:gd name="connsiteX1" fmla="*/ 584200 w 768911"/>
              <a:gd name="connsiteY1" fmla="*/ 29653 h 1330609"/>
              <a:gd name="connsiteX2" fmla="*/ 755650 w 768911"/>
              <a:gd name="connsiteY2" fmla="*/ 315403 h 1330609"/>
              <a:gd name="connsiteX3" fmla="*/ 764381 w 768911"/>
              <a:gd name="connsiteY3" fmla="*/ 1068672 h 1330609"/>
              <a:gd name="connsiteX4" fmla="*/ 604838 w 768911"/>
              <a:gd name="connsiteY4" fmla="*/ 1330609 h 1330609"/>
              <a:gd name="connsiteX0" fmla="*/ 0 w 771382"/>
              <a:gd name="connsiteY0" fmla="*/ 22335 h 1329641"/>
              <a:gd name="connsiteX1" fmla="*/ 584200 w 771382"/>
              <a:gd name="connsiteY1" fmla="*/ 28685 h 1329641"/>
              <a:gd name="connsiteX2" fmla="*/ 727075 w 771382"/>
              <a:gd name="connsiteY2" fmla="*/ 300148 h 1329641"/>
              <a:gd name="connsiteX3" fmla="*/ 764381 w 771382"/>
              <a:gd name="connsiteY3" fmla="*/ 1067704 h 1329641"/>
              <a:gd name="connsiteX4" fmla="*/ 604838 w 771382"/>
              <a:gd name="connsiteY4" fmla="*/ 1329641 h 1329641"/>
              <a:gd name="connsiteX0" fmla="*/ 0 w 735663"/>
              <a:gd name="connsiteY0" fmla="*/ 9254 h 1357041"/>
              <a:gd name="connsiteX1" fmla="*/ 548481 w 735663"/>
              <a:gd name="connsiteY1" fmla="*/ 56085 h 1357041"/>
              <a:gd name="connsiteX2" fmla="*/ 691356 w 735663"/>
              <a:gd name="connsiteY2" fmla="*/ 327548 h 1357041"/>
              <a:gd name="connsiteX3" fmla="*/ 728662 w 735663"/>
              <a:gd name="connsiteY3" fmla="*/ 1095104 h 1357041"/>
              <a:gd name="connsiteX4" fmla="*/ 569119 w 735663"/>
              <a:gd name="connsiteY4" fmla="*/ 1357041 h 1357041"/>
              <a:gd name="connsiteX0" fmla="*/ 0 w 735663"/>
              <a:gd name="connsiteY0" fmla="*/ 2042 h 1349829"/>
              <a:gd name="connsiteX1" fmla="*/ 548481 w 735663"/>
              <a:gd name="connsiteY1" fmla="*/ 48873 h 1349829"/>
              <a:gd name="connsiteX2" fmla="*/ 691356 w 735663"/>
              <a:gd name="connsiteY2" fmla="*/ 320336 h 1349829"/>
              <a:gd name="connsiteX3" fmla="*/ 728662 w 735663"/>
              <a:gd name="connsiteY3" fmla="*/ 1087892 h 1349829"/>
              <a:gd name="connsiteX4" fmla="*/ 569119 w 735663"/>
              <a:gd name="connsiteY4" fmla="*/ 1349829 h 1349829"/>
              <a:gd name="connsiteX0" fmla="*/ 0 w 735173"/>
              <a:gd name="connsiteY0" fmla="*/ 1457 h 1349244"/>
              <a:gd name="connsiteX1" fmla="*/ 572294 w 735173"/>
              <a:gd name="connsiteY1" fmla="*/ 53051 h 1349244"/>
              <a:gd name="connsiteX2" fmla="*/ 691356 w 735173"/>
              <a:gd name="connsiteY2" fmla="*/ 319751 h 1349244"/>
              <a:gd name="connsiteX3" fmla="*/ 728662 w 735173"/>
              <a:gd name="connsiteY3" fmla="*/ 1087307 h 1349244"/>
              <a:gd name="connsiteX4" fmla="*/ 569119 w 735173"/>
              <a:gd name="connsiteY4" fmla="*/ 1349244 h 1349244"/>
              <a:gd name="connsiteX0" fmla="*/ 0 w 735173"/>
              <a:gd name="connsiteY0" fmla="*/ 5931 h 1353718"/>
              <a:gd name="connsiteX1" fmla="*/ 572294 w 735173"/>
              <a:gd name="connsiteY1" fmla="*/ 57525 h 1353718"/>
              <a:gd name="connsiteX2" fmla="*/ 691356 w 735173"/>
              <a:gd name="connsiteY2" fmla="*/ 324225 h 1353718"/>
              <a:gd name="connsiteX3" fmla="*/ 728662 w 735173"/>
              <a:gd name="connsiteY3" fmla="*/ 1091781 h 1353718"/>
              <a:gd name="connsiteX4" fmla="*/ 569119 w 735173"/>
              <a:gd name="connsiteY4" fmla="*/ 1353718 h 1353718"/>
              <a:gd name="connsiteX0" fmla="*/ 0 w 735173"/>
              <a:gd name="connsiteY0" fmla="*/ 1693 h 1349480"/>
              <a:gd name="connsiteX1" fmla="*/ 572294 w 735173"/>
              <a:gd name="connsiteY1" fmla="*/ 53287 h 1349480"/>
              <a:gd name="connsiteX2" fmla="*/ 691356 w 735173"/>
              <a:gd name="connsiteY2" fmla="*/ 334275 h 1349480"/>
              <a:gd name="connsiteX3" fmla="*/ 728662 w 735173"/>
              <a:gd name="connsiteY3" fmla="*/ 1087543 h 1349480"/>
              <a:gd name="connsiteX4" fmla="*/ 569119 w 735173"/>
              <a:gd name="connsiteY4" fmla="*/ 1349480 h 1349480"/>
              <a:gd name="connsiteX0" fmla="*/ 0 w 734862"/>
              <a:gd name="connsiteY0" fmla="*/ 523 h 1348310"/>
              <a:gd name="connsiteX1" fmla="*/ 588963 w 734862"/>
              <a:gd name="connsiteY1" fmla="*/ 75929 h 1348310"/>
              <a:gd name="connsiteX2" fmla="*/ 691356 w 734862"/>
              <a:gd name="connsiteY2" fmla="*/ 333105 h 1348310"/>
              <a:gd name="connsiteX3" fmla="*/ 728662 w 734862"/>
              <a:gd name="connsiteY3" fmla="*/ 1086373 h 1348310"/>
              <a:gd name="connsiteX4" fmla="*/ 569119 w 734862"/>
              <a:gd name="connsiteY4" fmla="*/ 1348310 h 1348310"/>
              <a:gd name="connsiteX0" fmla="*/ 0 w 734862"/>
              <a:gd name="connsiteY0" fmla="*/ 5367 h 1353154"/>
              <a:gd name="connsiteX1" fmla="*/ 588963 w 734862"/>
              <a:gd name="connsiteY1" fmla="*/ 80773 h 1353154"/>
              <a:gd name="connsiteX2" fmla="*/ 691356 w 734862"/>
              <a:gd name="connsiteY2" fmla="*/ 337949 h 1353154"/>
              <a:gd name="connsiteX3" fmla="*/ 728662 w 734862"/>
              <a:gd name="connsiteY3" fmla="*/ 1091217 h 1353154"/>
              <a:gd name="connsiteX4" fmla="*/ 569119 w 734862"/>
              <a:gd name="connsiteY4" fmla="*/ 1353154 h 1353154"/>
              <a:gd name="connsiteX0" fmla="*/ 0 w 734615"/>
              <a:gd name="connsiteY0" fmla="*/ 11292 h 1359079"/>
              <a:gd name="connsiteX1" fmla="*/ 603250 w 734615"/>
              <a:gd name="connsiteY1" fmla="*/ 70030 h 1359079"/>
              <a:gd name="connsiteX2" fmla="*/ 691356 w 734615"/>
              <a:gd name="connsiteY2" fmla="*/ 343874 h 1359079"/>
              <a:gd name="connsiteX3" fmla="*/ 728662 w 734615"/>
              <a:gd name="connsiteY3" fmla="*/ 1097142 h 1359079"/>
              <a:gd name="connsiteX4" fmla="*/ 569119 w 734615"/>
              <a:gd name="connsiteY4" fmla="*/ 1359079 h 1359079"/>
              <a:gd name="connsiteX0" fmla="*/ 0 w 740651"/>
              <a:gd name="connsiteY0" fmla="*/ 8115 h 1355902"/>
              <a:gd name="connsiteX1" fmla="*/ 603250 w 740651"/>
              <a:gd name="connsiteY1" fmla="*/ 66853 h 1355902"/>
              <a:gd name="connsiteX2" fmla="*/ 715168 w 740651"/>
              <a:gd name="connsiteY2" fmla="*/ 566916 h 1355902"/>
              <a:gd name="connsiteX3" fmla="*/ 728662 w 740651"/>
              <a:gd name="connsiteY3" fmla="*/ 1093965 h 1355902"/>
              <a:gd name="connsiteX4" fmla="*/ 569119 w 740651"/>
              <a:gd name="connsiteY4" fmla="*/ 1355902 h 1355902"/>
              <a:gd name="connsiteX0" fmla="*/ 0 w 737805"/>
              <a:gd name="connsiteY0" fmla="*/ 8115 h 1355902"/>
              <a:gd name="connsiteX1" fmla="*/ 603250 w 737805"/>
              <a:gd name="connsiteY1" fmla="*/ 66853 h 1355902"/>
              <a:gd name="connsiteX2" fmla="*/ 715168 w 737805"/>
              <a:gd name="connsiteY2" fmla="*/ 566916 h 1355902"/>
              <a:gd name="connsiteX3" fmla="*/ 728662 w 737805"/>
              <a:gd name="connsiteY3" fmla="*/ 1093965 h 1355902"/>
              <a:gd name="connsiteX4" fmla="*/ 569119 w 737805"/>
              <a:gd name="connsiteY4" fmla="*/ 1355902 h 1355902"/>
              <a:gd name="connsiteX0" fmla="*/ 0 w 740463"/>
              <a:gd name="connsiteY0" fmla="*/ 1840 h 1349627"/>
              <a:gd name="connsiteX1" fmla="*/ 608012 w 740463"/>
              <a:gd name="connsiteY1" fmla="*/ 86772 h 1349627"/>
              <a:gd name="connsiteX2" fmla="*/ 715168 w 740463"/>
              <a:gd name="connsiteY2" fmla="*/ 560641 h 1349627"/>
              <a:gd name="connsiteX3" fmla="*/ 728662 w 740463"/>
              <a:gd name="connsiteY3" fmla="*/ 1087690 h 1349627"/>
              <a:gd name="connsiteX4" fmla="*/ 569119 w 740463"/>
              <a:gd name="connsiteY4" fmla="*/ 1349627 h 1349627"/>
              <a:gd name="connsiteX0" fmla="*/ 0 w 738069"/>
              <a:gd name="connsiteY0" fmla="*/ 1840 h 1349627"/>
              <a:gd name="connsiteX1" fmla="*/ 608012 w 738069"/>
              <a:gd name="connsiteY1" fmla="*/ 86772 h 1349627"/>
              <a:gd name="connsiteX2" fmla="*/ 715168 w 738069"/>
              <a:gd name="connsiteY2" fmla="*/ 560641 h 1349627"/>
              <a:gd name="connsiteX3" fmla="*/ 728662 w 738069"/>
              <a:gd name="connsiteY3" fmla="*/ 1087690 h 1349627"/>
              <a:gd name="connsiteX4" fmla="*/ 569119 w 738069"/>
              <a:gd name="connsiteY4" fmla="*/ 1349627 h 1349627"/>
              <a:gd name="connsiteX0" fmla="*/ 0 w 727899"/>
              <a:gd name="connsiteY0" fmla="*/ 1840 h 1349627"/>
              <a:gd name="connsiteX1" fmla="*/ 608012 w 727899"/>
              <a:gd name="connsiteY1" fmla="*/ 86772 h 1349627"/>
              <a:gd name="connsiteX2" fmla="*/ 715168 w 727899"/>
              <a:gd name="connsiteY2" fmla="*/ 560641 h 1349627"/>
              <a:gd name="connsiteX3" fmla="*/ 709612 w 727899"/>
              <a:gd name="connsiteY3" fmla="*/ 1192465 h 1349627"/>
              <a:gd name="connsiteX4" fmla="*/ 569119 w 727899"/>
              <a:gd name="connsiteY4" fmla="*/ 1349627 h 1349627"/>
              <a:gd name="connsiteX0" fmla="*/ 0 w 728618"/>
              <a:gd name="connsiteY0" fmla="*/ 1840 h 1371059"/>
              <a:gd name="connsiteX1" fmla="*/ 608012 w 728618"/>
              <a:gd name="connsiteY1" fmla="*/ 86772 h 1371059"/>
              <a:gd name="connsiteX2" fmla="*/ 715168 w 728618"/>
              <a:gd name="connsiteY2" fmla="*/ 560641 h 1371059"/>
              <a:gd name="connsiteX3" fmla="*/ 709612 w 728618"/>
              <a:gd name="connsiteY3" fmla="*/ 1192465 h 1371059"/>
              <a:gd name="connsiteX4" fmla="*/ 557212 w 728618"/>
              <a:gd name="connsiteY4" fmla="*/ 1371059 h 1371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618" h="1371059">
                <a:moveTo>
                  <a:pt x="0" y="1840"/>
                </a:moveTo>
                <a:cubicBezTo>
                  <a:pt x="262466" y="-2658"/>
                  <a:pt x="488817" y="-6361"/>
                  <a:pt x="608012" y="86772"/>
                </a:cubicBezTo>
                <a:cubicBezTo>
                  <a:pt x="727207" y="179905"/>
                  <a:pt x="698235" y="376359"/>
                  <a:pt x="715168" y="560641"/>
                </a:cubicBezTo>
                <a:cubicBezTo>
                  <a:pt x="732101" y="744923"/>
                  <a:pt x="735938" y="1057395"/>
                  <a:pt x="709612" y="1192465"/>
                </a:cubicBezTo>
                <a:cubicBezTo>
                  <a:pt x="683286" y="1327535"/>
                  <a:pt x="646641" y="1326079"/>
                  <a:pt x="557212" y="1371059"/>
                </a:cubicBezTo>
              </a:path>
            </a:pathLst>
          </a:custGeom>
          <a:noFill/>
          <a:ln w="28575">
            <a:solidFill>
              <a:schemeClr val="accent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80963" y="2121743"/>
            <a:ext cx="2264056" cy="1300908"/>
          </a:xfrm>
          <a:custGeom>
            <a:avLst/>
            <a:gdLst>
              <a:gd name="connsiteX0" fmla="*/ 0 w 2222108"/>
              <a:gd name="connsiteY0" fmla="*/ 103345 h 1278095"/>
              <a:gd name="connsiteX1" fmla="*/ 2203450 w 2222108"/>
              <a:gd name="connsiteY1" fmla="*/ 116045 h 1278095"/>
              <a:gd name="connsiteX2" fmla="*/ 876300 w 2222108"/>
              <a:gd name="connsiteY2" fmla="*/ 1278095 h 1278095"/>
              <a:gd name="connsiteX0" fmla="*/ 0 w 2226770"/>
              <a:gd name="connsiteY0" fmla="*/ 50988 h 1225738"/>
              <a:gd name="connsiteX1" fmla="*/ 2208212 w 2226770"/>
              <a:gd name="connsiteY1" fmla="*/ 180369 h 1225738"/>
              <a:gd name="connsiteX2" fmla="*/ 876300 w 2226770"/>
              <a:gd name="connsiteY2" fmla="*/ 1225738 h 1225738"/>
              <a:gd name="connsiteX0" fmla="*/ 0 w 2229101"/>
              <a:gd name="connsiteY0" fmla="*/ 43372 h 1218122"/>
              <a:gd name="connsiteX1" fmla="*/ 2210593 w 2229101"/>
              <a:gd name="connsiteY1" fmla="*/ 201328 h 1218122"/>
              <a:gd name="connsiteX2" fmla="*/ 876300 w 2229101"/>
              <a:gd name="connsiteY2" fmla="*/ 1218122 h 1218122"/>
              <a:gd name="connsiteX0" fmla="*/ 0 w 2232801"/>
              <a:gd name="connsiteY0" fmla="*/ 38388 h 1213138"/>
              <a:gd name="connsiteX1" fmla="*/ 2210593 w 2232801"/>
              <a:gd name="connsiteY1" fmla="*/ 196344 h 1213138"/>
              <a:gd name="connsiteX2" fmla="*/ 876300 w 2232801"/>
              <a:gd name="connsiteY2" fmla="*/ 1213138 h 1213138"/>
              <a:gd name="connsiteX0" fmla="*/ 0 w 2218272"/>
              <a:gd name="connsiteY0" fmla="*/ 49893 h 1400855"/>
              <a:gd name="connsiteX1" fmla="*/ 2210593 w 2218272"/>
              <a:gd name="connsiteY1" fmla="*/ 207849 h 1400855"/>
              <a:gd name="connsiteX2" fmla="*/ 619125 w 2218272"/>
              <a:gd name="connsiteY2" fmla="*/ 1400855 h 1400855"/>
              <a:gd name="connsiteX0" fmla="*/ 0 w 2216810"/>
              <a:gd name="connsiteY0" fmla="*/ 50947 h 1428103"/>
              <a:gd name="connsiteX1" fmla="*/ 2210593 w 2216810"/>
              <a:gd name="connsiteY1" fmla="*/ 208903 h 1428103"/>
              <a:gd name="connsiteX2" fmla="*/ 566738 w 2216810"/>
              <a:gd name="connsiteY2" fmla="*/ 1428103 h 1428103"/>
              <a:gd name="connsiteX0" fmla="*/ 0 w 2222734"/>
              <a:gd name="connsiteY0" fmla="*/ 47489 h 1336539"/>
              <a:gd name="connsiteX1" fmla="*/ 2210593 w 2222734"/>
              <a:gd name="connsiteY1" fmla="*/ 205445 h 1336539"/>
              <a:gd name="connsiteX2" fmla="*/ 745332 w 2222734"/>
              <a:gd name="connsiteY2" fmla="*/ 1336539 h 1336539"/>
              <a:gd name="connsiteX0" fmla="*/ 0 w 2222734"/>
              <a:gd name="connsiteY0" fmla="*/ 11518 h 1300568"/>
              <a:gd name="connsiteX1" fmla="*/ 2210593 w 2222734"/>
              <a:gd name="connsiteY1" fmla="*/ 169474 h 1300568"/>
              <a:gd name="connsiteX2" fmla="*/ 745332 w 2222734"/>
              <a:gd name="connsiteY2" fmla="*/ 1300568 h 1300568"/>
              <a:gd name="connsiteX0" fmla="*/ 0 w 2274499"/>
              <a:gd name="connsiteY0" fmla="*/ 19317 h 1308367"/>
              <a:gd name="connsiteX1" fmla="*/ 2262980 w 2274499"/>
              <a:gd name="connsiteY1" fmla="*/ 153460 h 1308367"/>
              <a:gd name="connsiteX2" fmla="*/ 745332 w 2274499"/>
              <a:gd name="connsiteY2" fmla="*/ 1308367 h 1308367"/>
              <a:gd name="connsiteX0" fmla="*/ 0 w 2267159"/>
              <a:gd name="connsiteY0" fmla="*/ 21749 h 1303655"/>
              <a:gd name="connsiteX1" fmla="*/ 2255836 w 2267159"/>
              <a:gd name="connsiteY1" fmla="*/ 148748 h 1303655"/>
              <a:gd name="connsiteX2" fmla="*/ 738188 w 2267159"/>
              <a:gd name="connsiteY2" fmla="*/ 1303655 h 1303655"/>
              <a:gd name="connsiteX0" fmla="*/ 0 w 2269606"/>
              <a:gd name="connsiteY0" fmla="*/ 24347 h 1299110"/>
              <a:gd name="connsiteX1" fmla="*/ 2258217 w 2269606"/>
              <a:gd name="connsiteY1" fmla="*/ 144203 h 1299110"/>
              <a:gd name="connsiteX2" fmla="*/ 740569 w 2269606"/>
              <a:gd name="connsiteY2" fmla="*/ 1299110 h 1299110"/>
              <a:gd name="connsiteX0" fmla="*/ 0 w 2269606"/>
              <a:gd name="connsiteY0" fmla="*/ 21748 h 1303654"/>
              <a:gd name="connsiteX1" fmla="*/ 2258217 w 2269606"/>
              <a:gd name="connsiteY1" fmla="*/ 148747 h 1303654"/>
              <a:gd name="connsiteX2" fmla="*/ 740569 w 2269606"/>
              <a:gd name="connsiteY2" fmla="*/ 1303654 h 1303654"/>
              <a:gd name="connsiteX0" fmla="*/ 0 w 2269606"/>
              <a:gd name="connsiteY0" fmla="*/ 19776 h 1301682"/>
              <a:gd name="connsiteX1" fmla="*/ 2258217 w 2269606"/>
              <a:gd name="connsiteY1" fmla="*/ 146775 h 1301682"/>
              <a:gd name="connsiteX2" fmla="*/ 740569 w 2269606"/>
              <a:gd name="connsiteY2" fmla="*/ 1301682 h 1301682"/>
              <a:gd name="connsiteX0" fmla="*/ 0 w 2264056"/>
              <a:gd name="connsiteY0" fmla="*/ 19002 h 1300908"/>
              <a:gd name="connsiteX1" fmla="*/ 2258217 w 2264056"/>
              <a:gd name="connsiteY1" fmla="*/ 146001 h 1300908"/>
              <a:gd name="connsiteX2" fmla="*/ 740569 w 2264056"/>
              <a:gd name="connsiteY2" fmla="*/ 1300908 h 1300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4056" h="1300908">
                <a:moveTo>
                  <a:pt x="0" y="19002"/>
                </a:moveTo>
                <a:cubicBezTo>
                  <a:pt x="1745456" y="13182"/>
                  <a:pt x="2172889" y="-65269"/>
                  <a:pt x="2258217" y="146001"/>
                </a:cubicBezTo>
                <a:cubicBezTo>
                  <a:pt x="2343545" y="357271"/>
                  <a:pt x="1477169" y="817779"/>
                  <a:pt x="740569" y="1300908"/>
                </a:cubicBezTo>
              </a:path>
            </a:pathLst>
          </a:custGeom>
          <a:noFill/>
          <a:ln w="28575">
            <a:solidFill>
              <a:schemeClr val="accent4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2259581" y="2222496"/>
            <a:ext cx="170877" cy="170877"/>
            <a:chOff x="6936622" y="5024154"/>
            <a:chExt cx="359485" cy="359486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939128" y="5026659"/>
              <a:ext cx="356979" cy="356981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6936622" y="5024154"/>
              <a:ext cx="359485" cy="359486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1359996" y="2519178"/>
            <a:ext cx="1175862" cy="603174"/>
            <a:chOff x="2797926" y="1695374"/>
            <a:chExt cx="1175862" cy="603174"/>
          </a:xfrm>
        </p:grpSpPr>
        <p:sp>
          <p:nvSpPr>
            <p:cNvPr id="23" name="TextBox 22"/>
            <p:cNvSpPr txBox="1"/>
            <p:nvPr/>
          </p:nvSpPr>
          <p:spPr>
            <a:xfrm>
              <a:off x="2797926" y="1744550"/>
              <a:ext cx="117586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86 Feet Long </a:t>
              </a:r>
              <a:r>
                <a:rPr lang="en-US" sz="1000" b="1" dirty="0">
                  <a:solidFill>
                    <a:srgbClr val="FFFF00"/>
                  </a:solidFill>
                </a:rPr>
                <a:t>Pedestrian Crossing</a:t>
              </a:r>
            </a:p>
          </p:txBody>
        </p:sp>
        <p:sp>
          <p:nvSpPr>
            <p:cNvPr id="24" name="Oval 2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3780188" y="1754035"/>
              <a:ext cx="65132" cy="45477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373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6"/>
            <a:ext cx="7086599" cy="6306734"/>
          </a:xfrm>
        </p:spPr>
        <p:txBody>
          <a:bodyPr lIns="182880" tIns="182880" rIns="182880" bIns="182880" numCol="1">
            <a:normAutofit/>
          </a:bodyPr>
          <a:lstStyle/>
          <a:p>
            <a:r>
              <a:rPr lang="en-US" dirty="0"/>
              <a:t>3 Community </a:t>
            </a:r>
            <a:r>
              <a:rPr lang="en-US" dirty="0" smtClean="0"/>
              <a:t>Districts (CB3, CB2, CB9)</a:t>
            </a:r>
            <a:endParaRPr lang="en-US" dirty="0"/>
          </a:p>
          <a:p>
            <a:r>
              <a:rPr lang="en-US" dirty="0" smtClean="0"/>
              <a:t>58,814 Residents</a:t>
            </a:r>
            <a:endParaRPr lang="en-US" dirty="0"/>
          </a:p>
          <a:p>
            <a:r>
              <a:rPr lang="en-US" dirty="0"/>
              <a:t>1.09 sq. </a:t>
            </a:r>
            <a:r>
              <a:rPr lang="en-US" dirty="0" smtClean="0"/>
              <a:t>mi.</a:t>
            </a:r>
            <a:endParaRPr lang="en-US" dirty="0"/>
          </a:p>
          <a:p>
            <a:r>
              <a:rPr lang="en-US" dirty="0"/>
              <a:t>45,934 people per sq. mi</a:t>
            </a:r>
            <a:r>
              <a:rPr lang="en-US" dirty="0" smtClean="0"/>
              <a:t>. (NYC: 27,000)</a:t>
            </a:r>
          </a:p>
          <a:p>
            <a:r>
              <a:rPr lang="en-US" dirty="0" smtClean="0"/>
              <a:t>Predominantly Hispanic or Black/African American Non-Hispanic</a:t>
            </a:r>
          </a:p>
          <a:p>
            <a:r>
              <a:rPr lang="en-US" dirty="0" smtClean="0"/>
              <a:t>Median Income: $24,125 (Bronx: $34,388; NYC: $52,259)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/>
              <a:t>Source:</a:t>
            </a:r>
            <a:r>
              <a:rPr lang="en-US" dirty="0" smtClean="0"/>
              <a:t> 2010 Census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3" y="-2494"/>
            <a:ext cx="5105397" cy="66059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00" r="-507" b="47685"/>
          <a:stretch/>
        </p:blipFill>
        <p:spPr>
          <a:xfrm>
            <a:off x="635669" y="3392812"/>
            <a:ext cx="2743200" cy="274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5" t="51262" r="4310" b="2340"/>
          <a:stretch/>
        </p:blipFill>
        <p:spPr>
          <a:xfrm>
            <a:off x="3683670" y="3392812"/>
            <a:ext cx="2743200" cy="27432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71279" y="6136012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NYC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4634885" y="6136012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Bronx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8304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179" y="1260389"/>
            <a:ext cx="6089904" cy="47061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913"/>
            <a:ext cx="6101070" cy="471141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</a:t>
            </a:r>
            <a:r>
              <a:rPr lang="en-US" dirty="0" smtClean="0"/>
              <a:t>Ave – </a:t>
            </a:r>
            <a:r>
              <a:rPr lang="en-US" dirty="0"/>
              <a:t>Longfellow Ave / 167 St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990004" y="6537721"/>
            <a:ext cx="9982796" cy="302112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8600" y="1219200"/>
            <a:ext cx="11619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Existing</a:t>
            </a:r>
            <a:endParaRPr lang="en-US" sz="1600" b="1" dirty="0"/>
          </a:p>
        </p:txBody>
      </p:sp>
      <p:sp>
        <p:nvSpPr>
          <p:cNvPr id="14" name="Rectangle 13"/>
          <p:cNvSpPr/>
          <p:nvPr/>
        </p:nvSpPr>
        <p:spPr>
          <a:xfrm>
            <a:off x="6324600" y="1219200"/>
            <a:ext cx="179780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Opportunity</a:t>
            </a:r>
            <a:endParaRPr lang="en-US" sz="16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7848600" y="3200400"/>
            <a:ext cx="258260" cy="258260"/>
            <a:chOff x="4953000" y="4938426"/>
            <a:chExt cx="258260" cy="258260"/>
          </a:xfrm>
        </p:grpSpPr>
        <p:sp>
          <p:nvSpPr>
            <p:cNvPr id="11" name="Freeform 10"/>
            <p:cNvSpPr/>
            <p:nvPr/>
          </p:nvSpPr>
          <p:spPr>
            <a:xfrm rot="14477866">
              <a:off x="5012706" y="4995686"/>
              <a:ext cx="138849" cy="143740"/>
            </a:xfrm>
            <a:custGeom>
              <a:avLst/>
              <a:gdLst>
                <a:gd name="connsiteX0" fmla="*/ 113331 w 113331"/>
                <a:gd name="connsiteY0" fmla="*/ 0 h 146241"/>
                <a:gd name="connsiteX1" fmla="*/ 15700 w 113331"/>
                <a:gd name="connsiteY1" fmla="*/ 145256 h 146241"/>
                <a:gd name="connsiteX2" fmla="*/ 1412 w 113331"/>
                <a:gd name="connsiteY2" fmla="*/ 52387 h 146241"/>
                <a:gd name="connsiteX0" fmla="*/ 128846 w 128846"/>
                <a:gd name="connsiteY0" fmla="*/ 0 h 147163"/>
                <a:gd name="connsiteX1" fmla="*/ 31215 w 128846"/>
                <a:gd name="connsiteY1" fmla="*/ 145256 h 147163"/>
                <a:gd name="connsiteX2" fmla="*/ 259 w 128846"/>
                <a:gd name="connsiteY2" fmla="*/ 66674 h 147163"/>
                <a:gd name="connsiteX0" fmla="*/ 143015 w 143015"/>
                <a:gd name="connsiteY0" fmla="*/ 0 h 146027"/>
                <a:gd name="connsiteX1" fmla="*/ 45384 w 143015"/>
                <a:gd name="connsiteY1" fmla="*/ 145256 h 146027"/>
                <a:gd name="connsiteX2" fmla="*/ 140 w 143015"/>
                <a:gd name="connsiteY2" fmla="*/ 47624 h 146027"/>
                <a:gd name="connsiteX0" fmla="*/ 124182 w 124182"/>
                <a:gd name="connsiteY0" fmla="*/ 0 h 146027"/>
                <a:gd name="connsiteX1" fmla="*/ 26551 w 124182"/>
                <a:gd name="connsiteY1" fmla="*/ 145256 h 146027"/>
                <a:gd name="connsiteX2" fmla="*/ 357 w 124182"/>
                <a:gd name="connsiteY2" fmla="*/ 47624 h 146027"/>
                <a:gd name="connsiteX0" fmla="*/ 124905 w 124905"/>
                <a:gd name="connsiteY0" fmla="*/ 0 h 146201"/>
                <a:gd name="connsiteX1" fmla="*/ 27274 w 124905"/>
                <a:gd name="connsiteY1" fmla="*/ 145256 h 146201"/>
                <a:gd name="connsiteX2" fmla="*/ 1080 w 124905"/>
                <a:gd name="connsiteY2" fmla="*/ 47624 h 146201"/>
                <a:gd name="connsiteX0" fmla="*/ 124492 w 124492"/>
                <a:gd name="connsiteY0" fmla="*/ 0 h 146201"/>
                <a:gd name="connsiteX1" fmla="*/ 36386 w 124492"/>
                <a:gd name="connsiteY1" fmla="*/ 145256 h 146201"/>
                <a:gd name="connsiteX2" fmla="*/ 667 w 124492"/>
                <a:gd name="connsiteY2" fmla="*/ 47624 h 146201"/>
                <a:gd name="connsiteX0" fmla="*/ 127003 w 127003"/>
                <a:gd name="connsiteY0" fmla="*/ 0 h 146201"/>
                <a:gd name="connsiteX1" fmla="*/ 38897 w 127003"/>
                <a:gd name="connsiteY1" fmla="*/ 145256 h 146201"/>
                <a:gd name="connsiteX2" fmla="*/ 3178 w 127003"/>
                <a:gd name="connsiteY2" fmla="*/ 47624 h 146201"/>
                <a:gd name="connsiteX0" fmla="*/ 138849 w 138849"/>
                <a:gd name="connsiteY0" fmla="*/ 0 h 143740"/>
                <a:gd name="connsiteX1" fmla="*/ 36455 w 138849"/>
                <a:gd name="connsiteY1" fmla="*/ 142875 h 143740"/>
                <a:gd name="connsiteX2" fmla="*/ 736 w 138849"/>
                <a:gd name="connsiteY2" fmla="*/ 45243 h 1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49" h="143740">
                  <a:moveTo>
                    <a:pt x="138849" y="0"/>
                  </a:moveTo>
                  <a:cubicBezTo>
                    <a:pt x="99360" y="68262"/>
                    <a:pt x="59474" y="135335"/>
                    <a:pt x="36455" y="142875"/>
                  </a:cubicBezTo>
                  <a:cubicBezTo>
                    <a:pt x="13436" y="150415"/>
                    <a:pt x="-3829" y="107950"/>
                    <a:pt x="736" y="4524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953000" y="4938426"/>
              <a:ext cx="258260" cy="258260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2" idx="1"/>
              <a:endCxn id="12" idx="5"/>
            </p:cNvCxnSpPr>
            <p:nvPr/>
          </p:nvCxnSpPr>
          <p:spPr>
            <a:xfrm>
              <a:off x="4990821" y="4976247"/>
              <a:ext cx="182618" cy="182618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/>
          <p:cNvCxnSpPr/>
          <p:nvPr/>
        </p:nvCxnSpPr>
        <p:spPr>
          <a:xfrm flipH="1" flipV="1">
            <a:off x="3657600" y="5445712"/>
            <a:ext cx="10730" cy="18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9758670" y="5445711"/>
            <a:ext cx="10730" cy="181537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57385" y="3205163"/>
            <a:ext cx="88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C000"/>
                </a:solidFill>
              </a:rPr>
              <a:t>78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47874" y="3915811"/>
            <a:ext cx="88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C000"/>
                </a:solidFill>
              </a:rPr>
              <a:t>86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330476" y="3804664"/>
            <a:ext cx="88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C000"/>
                </a:solidFill>
              </a:rPr>
              <a:t>56</a:t>
            </a:r>
            <a:endParaRPr lang="en-US" sz="1200" b="1" dirty="0">
              <a:solidFill>
                <a:srgbClr val="FFC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405758" y="3072742"/>
            <a:ext cx="8820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srgbClr val="FFC000"/>
                </a:solidFill>
              </a:rPr>
              <a:t>45</a:t>
            </a:r>
            <a:endParaRPr lang="en-US" sz="1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255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Westchester </a:t>
            </a:r>
            <a:r>
              <a:rPr lang="en-US" dirty="0" smtClean="0"/>
              <a:t>Ave – </a:t>
            </a:r>
            <a:r>
              <a:rPr lang="en-US" dirty="0"/>
              <a:t>Whitlock Ave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Bronx River Greenway Southern Connections 2013: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www.nyc.gov/html/dot/downloads/pdf/2013-01-bronx-river-greenway-cb2.pdf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5" y="788847"/>
            <a:ext cx="5053584" cy="320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7" r="17949"/>
          <a:stretch/>
        </p:blipFill>
        <p:spPr>
          <a:xfrm>
            <a:off x="609600" y="4104296"/>
            <a:ext cx="4267200" cy="2286000"/>
          </a:xfrm>
          <a:prstGeom prst="rect">
            <a:avLst/>
          </a:prstGeom>
        </p:spPr>
      </p:pic>
      <p:sp>
        <p:nvSpPr>
          <p:cNvPr id="11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lIns="182880" tIns="0" rIns="182880" bIns="0">
            <a:noAutofit/>
          </a:bodyPr>
          <a:lstStyle/>
          <a:p>
            <a:r>
              <a:rPr lang="en-US" b="1" dirty="0" smtClean="0"/>
              <a:t>Background</a:t>
            </a:r>
            <a:endParaRPr lang="en-US" b="1" dirty="0"/>
          </a:p>
          <a:p>
            <a:pPr lvl="1"/>
            <a:r>
              <a:rPr lang="en-US" dirty="0"/>
              <a:t>44 crashes between 01/01/2010 and 07/31/2016</a:t>
            </a:r>
          </a:p>
          <a:p>
            <a:pPr lvl="1"/>
            <a:r>
              <a:rPr lang="en-US" dirty="0"/>
              <a:t>4 bicycle crashes, 3 pedestrian crashes, 3 bus crashes and 5 truck crashes</a:t>
            </a:r>
          </a:p>
          <a:p>
            <a:pPr lvl="1"/>
            <a:r>
              <a:rPr lang="en-US" dirty="0"/>
              <a:t>15 crashes were either overtaking or rear end and 6 of them were overtaking while going straight ahead towards south</a:t>
            </a:r>
          </a:p>
          <a:p>
            <a:pPr lvl="1">
              <a:spcAft>
                <a:spcPts val="600"/>
              </a:spcAft>
            </a:pPr>
            <a:r>
              <a:rPr lang="en-US" dirty="0" smtClean="0"/>
              <a:t>DOT </a:t>
            </a:r>
            <a:r>
              <a:rPr lang="en-US" dirty="0"/>
              <a:t>completed project in </a:t>
            </a:r>
            <a:r>
              <a:rPr lang="en-US" dirty="0" smtClean="0"/>
              <a:t>2013</a:t>
            </a:r>
          </a:p>
          <a:p>
            <a:pPr lvl="1"/>
            <a:r>
              <a:rPr lang="en-US" dirty="0"/>
              <a:t>New DOT project: Westchester Avenue and Whitlock Avenue Pedestrian Safety Improvements (</a:t>
            </a:r>
            <a:r>
              <a:rPr lang="en-US" dirty="0" err="1"/>
              <a:t>NN-XWHIT</a:t>
            </a:r>
            <a:r>
              <a:rPr lang="en-US" dirty="0"/>
              <a:t>)</a:t>
            </a:r>
          </a:p>
          <a:p>
            <a:pPr lvl="2"/>
            <a:r>
              <a:rPr lang="en-US" dirty="0" smtClean="0"/>
              <a:t>Unfunded</a:t>
            </a:r>
            <a:r>
              <a:rPr lang="en-US" dirty="0"/>
              <a:t>; </a:t>
            </a:r>
            <a:r>
              <a:rPr lang="en-US" dirty="0" smtClean="0"/>
              <a:t>$4,375,000; FY20</a:t>
            </a:r>
          </a:p>
          <a:p>
            <a:pPr lvl="1"/>
            <a:endParaRPr lang="en-US" dirty="0"/>
          </a:p>
          <a:p>
            <a:r>
              <a:rPr lang="en-US" b="1" dirty="0" smtClean="0"/>
              <a:t>Issues</a:t>
            </a:r>
          </a:p>
          <a:p>
            <a:pPr lvl="1"/>
            <a:r>
              <a:rPr lang="en-US" dirty="0" smtClean="0"/>
              <a:t>Potential speeding issue</a:t>
            </a:r>
          </a:p>
          <a:p>
            <a:pPr lvl="1"/>
            <a:r>
              <a:rPr lang="en-US" dirty="0" smtClean="0"/>
              <a:t>No clear markings on Whitlock Ave</a:t>
            </a:r>
          </a:p>
          <a:p>
            <a:pPr lvl="1"/>
            <a:endParaRPr lang="en-US" dirty="0"/>
          </a:p>
          <a:p>
            <a:r>
              <a:rPr lang="en-US" b="1" dirty="0" smtClean="0"/>
              <a:t>Opportunities</a:t>
            </a:r>
          </a:p>
          <a:p>
            <a:pPr lvl="1"/>
            <a:r>
              <a:rPr lang="en-US" dirty="0" smtClean="0"/>
              <a:t>Markings to guide vehicles on Whitlock Ave</a:t>
            </a:r>
          </a:p>
          <a:p>
            <a:pPr lvl="1"/>
            <a:r>
              <a:rPr lang="en-US" dirty="0" smtClean="0"/>
              <a:t>Speed limit signs</a:t>
            </a:r>
          </a:p>
          <a:p>
            <a:pPr lvl="1"/>
            <a:r>
              <a:rPr lang="en-US" dirty="0" smtClean="0"/>
              <a:t>Enforcement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21528" y="1256890"/>
            <a:ext cx="866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Faded / Not Done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734337" y="1633413"/>
            <a:ext cx="2243016" cy="2063262"/>
          </a:xfrm>
          <a:custGeom>
            <a:avLst/>
            <a:gdLst>
              <a:gd name="connsiteX0" fmla="*/ 1578708 w 2164862"/>
              <a:gd name="connsiteY0" fmla="*/ 0 h 2102339"/>
              <a:gd name="connsiteX1" fmla="*/ 2164862 w 2164862"/>
              <a:gd name="connsiteY1" fmla="*/ 0 h 2102339"/>
              <a:gd name="connsiteX2" fmla="*/ 250092 w 2164862"/>
              <a:gd name="connsiteY2" fmla="*/ 2102339 h 2102339"/>
              <a:gd name="connsiteX3" fmla="*/ 0 w 2164862"/>
              <a:gd name="connsiteY3" fmla="*/ 1883508 h 2102339"/>
              <a:gd name="connsiteX4" fmla="*/ 1578708 w 2164862"/>
              <a:gd name="connsiteY4" fmla="*/ 0 h 2102339"/>
              <a:gd name="connsiteX0" fmla="*/ 1578708 w 2164862"/>
              <a:gd name="connsiteY0" fmla="*/ 0 h 2008554"/>
              <a:gd name="connsiteX1" fmla="*/ 2164862 w 2164862"/>
              <a:gd name="connsiteY1" fmla="*/ 0 h 2008554"/>
              <a:gd name="connsiteX2" fmla="*/ 273538 w 2164862"/>
              <a:gd name="connsiteY2" fmla="*/ 2008554 h 2008554"/>
              <a:gd name="connsiteX3" fmla="*/ 0 w 2164862"/>
              <a:gd name="connsiteY3" fmla="*/ 1883508 h 2008554"/>
              <a:gd name="connsiteX4" fmla="*/ 1578708 w 2164862"/>
              <a:gd name="connsiteY4" fmla="*/ 0 h 2008554"/>
              <a:gd name="connsiteX0" fmla="*/ 1656862 w 2243016"/>
              <a:gd name="connsiteY0" fmla="*/ 0 h 2008554"/>
              <a:gd name="connsiteX1" fmla="*/ 2243016 w 2243016"/>
              <a:gd name="connsiteY1" fmla="*/ 0 h 2008554"/>
              <a:gd name="connsiteX2" fmla="*/ 351692 w 2243016"/>
              <a:gd name="connsiteY2" fmla="*/ 2008554 h 2008554"/>
              <a:gd name="connsiteX3" fmla="*/ 0 w 2243016"/>
              <a:gd name="connsiteY3" fmla="*/ 1774092 h 2008554"/>
              <a:gd name="connsiteX4" fmla="*/ 1656862 w 2243016"/>
              <a:gd name="connsiteY4" fmla="*/ 0 h 2008554"/>
              <a:gd name="connsiteX0" fmla="*/ 1656862 w 2243016"/>
              <a:gd name="connsiteY0" fmla="*/ 0 h 2008554"/>
              <a:gd name="connsiteX1" fmla="*/ 2243016 w 2243016"/>
              <a:gd name="connsiteY1" fmla="*/ 0 h 2008554"/>
              <a:gd name="connsiteX2" fmla="*/ 351692 w 2243016"/>
              <a:gd name="connsiteY2" fmla="*/ 2008554 h 2008554"/>
              <a:gd name="connsiteX3" fmla="*/ 0 w 2243016"/>
              <a:gd name="connsiteY3" fmla="*/ 1781907 h 2008554"/>
              <a:gd name="connsiteX4" fmla="*/ 1656862 w 2243016"/>
              <a:gd name="connsiteY4" fmla="*/ 0 h 2008554"/>
              <a:gd name="connsiteX0" fmla="*/ 1656862 w 2243016"/>
              <a:gd name="connsiteY0" fmla="*/ 0 h 2063262"/>
              <a:gd name="connsiteX1" fmla="*/ 2243016 w 2243016"/>
              <a:gd name="connsiteY1" fmla="*/ 0 h 2063262"/>
              <a:gd name="connsiteX2" fmla="*/ 320431 w 2243016"/>
              <a:gd name="connsiteY2" fmla="*/ 2063262 h 2063262"/>
              <a:gd name="connsiteX3" fmla="*/ 0 w 2243016"/>
              <a:gd name="connsiteY3" fmla="*/ 1781907 h 2063262"/>
              <a:gd name="connsiteX4" fmla="*/ 1656862 w 2243016"/>
              <a:gd name="connsiteY4" fmla="*/ 0 h 2063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016" h="2063262">
                <a:moveTo>
                  <a:pt x="1656862" y="0"/>
                </a:moveTo>
                <a:lnTo>
                  <a:pt x="2243016" y="0"/>
                </a:lnTo>
                <a:lnTo>
                  <a:pt x="320431" y="2063262"/>
                </a:lnTo>
                <a:lnTo>
                  <a:pt x="0" y="1781907"/>
                </a:lnTo>
                <a:lnTo>
                  <a:pt x="1656862" y="0"/>
                </a:lnTo>
                <a:close/>
              </a:path>
            </a:pathLst>
          </a:cu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600" y="6140842"/>
            <a:ext cx="3354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Whitlock Ave @ Westchester Ave (Facing </a:t>
            </a:r>
            <a:r>
              <a:rPr lang="en-US" sz="1000" b="1" dirty="0">
                <a:solidFill>
                  <a:schemeClr val="bg1"/>
                </a:solidFill>
              </a:rPr>
              <a:t>N</a:t>
            </a:r>
            <a:r>
              <a:rPr lang="en-US" sz="1000" b="1" dirty="0" smtClean="0">
                <a:solidFill>
                  <a:schemeClr val="bg1"/>
                </a:solidFill>
              </a:rPr>
              <a:t>orth)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3690135" y="5145765"/>
            <a:ext cx="57953" cy="203062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461657" y="5145765"/>
            <a:ext cx="119743" cy="7620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24132" y="577595"/>
            <a:ext cx="33543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Proposed Improvements in 2013 Project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49689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Opportunities – </a:t>
            </a:r>
            <a:r>
              <a:rPr lang="en-US" dirty="0"/>
              <a:t>Cross Bronx Plaza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267" b="3267"/>
          <a:stretch/>
        </p:blipFill>
        <p:spPr>
          <a:xfrm>
            <a:off x="0" y="788846"/>
            <a:ext cx="5943600" cy="548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roup 54"/>
          <p:cNvGrpSpPr/>
          <p:nvPr/>
        </p:nvGrpSpPr>
        <p:grpSpPr>
          <a:xfrm>
            <a:off x="235024" y="788845"/>
            <a:ext cx="5087534" cy="5496143"/>
            <a:chOff x="228600" y="1114059"/>
            <a:chExt cx="4324853" cy="4672207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228602" y="4062151"/>
              <a:ext cx="4324851" cy="1724115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V="1">
              <a:off x="228600" y="1295400"/>
              <a:ext cx="1978504" cy="277074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V="1">
              <a:off x="2209800" y="1114059"/>
              <a:ext cx="638097" cy="181343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Arrow Connector 58"/>
          <p:cNvCxnSpPr/>
          <p:nvPr/>
        </p:nvCxnSpPr>
        <p:spPr>
          <a:xfrm flipH="1">
            <a:off x="1742483" y="4231123"/>
            <a:ext cx="189298" cy="292105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3433805" y="3387372"/>
            <a:ext cx="1264920" cy="770365"/>
          </a:xfrm>
          <a:custGeom>
            <a:avLst/>
            <a:gdLst>
              <a:gd name="connsiteX0" fmla="*/ 224589 w 1066800"/>
              <a:gd name="connsiteY0" fmla="*/ 0 h 689810"/>
              <a:gd name="connsiteX1" fmla="*/ 1066800 w 1066800"/>
              <a:gd name="connsiteY1" fmla="*/ 336884 h 689810"/>
              <a:gd name="connsiteX2" fmla="*/ 890337 w 1066800"/>
              <a:gd name="connsiteY2" fmla="*/ 689810 h 689810"/>
              <a:gd name="connsiteX3" fmla="*/ 0 w 1066800"/>
              <a:gd name="connsiteY3" fmla="*/ 344905 h 689810"/>
              <a:gd name="connsiteX4" fmla="*/ 224589 w 1066800"/>
              <a:gd name="connsiteY4" fmla="*/ 0 h 689810"/>
              <a:gd name="connsiteX0" fmla="*/ 152400 w 1066800"/>
              <a:gd name="connsiteY0" fmla="*/ 0 h 716341"/>
              <a:gd name="connsiteX1" fmla="*/ 1066800 w 1066800"/>
              <a:gd name="connsiteY1" fmla="*/ 363415 h 716341"/>
              <a:gd name="connsiteX2" fmla="*/ 890337 w 1066800"/>
              <a:gd name="connsiteY2" fmla="*/ 716341 h 716341"/>
              <a:gd name="connsiteX3" fmla="*/ 0 w 1066800"/>
              <a:gd name="connsiteY3" fmla="*/ 371436 h 716341"/>
              <a:gd name="connsiteX4" fmla="*/ 152400 w 1066800"/>
              <a:gd name="connsiteY4" fmla="*/ 0 h 716341"/>
              <a:gd name="connsiteX0" fmla="*/ 176463 w 1066800"/>
              <a:gd name="connsiteY0" fmla="*/ 0 h 716341"/>
              <a:gd name="connsiteX1" fmla="*/ 1066800 w 1066800"/>
              <a:gd name="connsiteY1" fmla="*/ 363415 h 716341"/>
              <a:gd name="connsiteX2" fmla="*/ 890337 w 1066800"/>
              <a:gd name="connsiteY2" fmla="*/ 716341 h 716341"/>
              <a:gd name="connsiteX3" fmla="*/ 0 w 1066800"/>
              <a:gd name="connsiteY3" fmla="*/ 371436 h 716341"/>
              <a:gd name="connsiteX4" fmla="*/ 176463 w 1066800"/>
              <a:gd name="connsiteY4" fmla="*/ 0 h 71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6800" h="716341">
                <a:moveTo>
                  <a:pt x="176463" y="0"/>
                </a:moveTo>
                <a:lnTo>
                  <a:pt x="1066800" y="363415"/>
                </a:lnTo>
                <a:lnTo>
                  <a:pt x="890337" y="716341"/>
                </a:lnTo>
                <a:lnTo>
                  <a:pt x="0" y="371436"/>
                </a:lnTo>
                <a:lnTo>
                  <a:pt x="176463" y="0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H="1" flipV="1">
            <a:off x="-8884" y="4151677"/>
            <a:ext cx="204772" cy="75761"/>
          </a:xfrm>
          <a:prstGeom prst="straightConnector1">
            <a:avLst/>
          </a:prstGeom>
          <a:ln w="28575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 rot="1209664">
            <a:off x="3391424" y="3572499"/>
            <a:ext cx="1371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Underutilized Parking Spaces</a:t>
            </a:r>
          </a:p>
        </p:txBody>
      </p:sp>
      <p:sp>
        <p:nvSpPr>
          <p:cNvPr id="63" name="Freeform 62"/>
          <p:cNvSpPr/>
          <p:nvPr/>
        </p:nvSpPr>
        <p:spPr>
          <a:xfrm>
            <a:off x="2370364" y="4547508"/>
            <a:ext cx="802112" cy="669771"/>
          </a:xfrm>
          <a:custGeom>
            <a:avLst/>
            <a:gdLst>
              <a:gd name="connsiteX0" fmla="*/ 0 w 737937"/>
              <a:gd name="connsiteY0" fmla="*/ 393032 h 601579"/>
              <a:gd name="connsiteX1" fmla="*/ 232611 w 737937"/>
              <a:gd name="connsiteY1" fmla="*/ 0 h 601579"/>
              <a:gd name="connsiteX2" fmla="*/ 737937 w 737937"/>
              <a:gd name="connsiteY2" fmla="*/ 216569 h 601579"/>
              <a:gd name="connsiteX3" fmla="*/ 529390 w 737937"/>
              <a:gd name="connsiteY3" fmla="*/ 601579 h 601579"/>
              <a:gd name="connsiteX4" fmla="*/ 0 w 737937"/>
              <a:gd name="connsiteY4" fmla="*/ 393032 h 601579"/>
              <a:gd name="connsiteX0" fmla="*/ 0 w 737937"/>
              <a:gd name="connsiteY0" fmla="*/ 393032 h 616184"/>
              <a:gd name="connsiteX1" fmla="*/ 232611 w 737937"/>
              <a:gd name="connsiteY1" fmla="*/ 0 h 616184"/>
              <a:gd name="connsiteX2" fmla="*/ 737937 w 737937"/>
              <a:gd name="connsiteY2" fmla="*/ 216569 h 616184"/>
              <a:gd name="connsiteX3" fmla="*/ 523548 w 737937"/>
              <a:gd name="connsiteY3" fmla="*/ 616184 h 616184"/>
              <a:gd name="connsiteX4" fmla="*/ 0 w 737937"/>
              <a:gd name="connsiteY4" fmla="*/ 393032 h 61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937" h="616184">
                <a:moveTo>
                  <a:pt x="0" y="393032"/>
                </a:moveTo>
                <a:lnTo>
                  <a:pt x="232611" y="0"/>
                </a:lnTo>
                <a:lnTo>
                  <a:pt x="737937" y="216569"/>
                </a:lnTo>
                <a:lnTo>
                  <a:pt x="523548" y="616184"/>
                </a:lnTo>
                <a:lnTo>
                  <a:pt x="0" y="393032"/>
                </a:lnTo>
                <a:close/>
              </a:path>
            </a:pathLst>
          </a:cu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 rot="1347876">
            <a:off x="3047389" y="4534177"/>
            <a:ext cx="879737" cy="291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FF00"/>
                </a:solidFill>
              </a:rPr>
              <a:t>Entrance</a:t>
            </a:r>
          </a:p>
        </p:txBody>
      </p:sp>
      <p:sp>
        <p:nvSpPr>
          <p:cNvPr id="66" name="TextBox 65"/>
          <p:cNvSpPr txBox="1"/>
          <p:nvPr/>
        </p:nvSpPr>
        <p:spPr>
          <a:xfrm rot="1390655">
            <a:off x="1710144" y="4013433"/>
            <a:ext cx="5878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Exit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30773" y="4265422"/>
            <a:ext cx="785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Bus Stop (Bx36)</a:t>
            </a:r>
            <a:endParaRPr lang="en-US" sz="1000" b="1" dirty="0">
              <a:solidFill>
                <a:srgbClr val="FFFF00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574699" y="4330794"/>
            <a:ext cx="369938" cy="230832"/>
            <a:chOff x="1775933" y="2644352"/>
            <a:chExt cx="369938" cy="230832"/>
          </a:xfrm>
        </p:grpSpPr>
        <p:sp>
          <p:nvSpPr>
            <p:cNvPr id="70" name="Oval 69"/>
            <p:cNvSpPr/>
            <p:nvPr/>
          </p:nvSpPr>
          <p:spPr>
            <a:xfrm>
              <a:off x="1840008" y="2667000"/>
              <a:ext cx="182880" cy="18288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775933" y="2644352"/>
              <a:ext cx="36993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1" dirty="0"/>
                <a:t>36</a:t>
              </a:r>
            </a:p>
          </p:txBody>
        </p:sp>
      </p:grpSp>
      <p:sp>
        <p:nvSpPr>
          <p:cNvPr id="72" name="Oval 71"/>
          <p:cNvSpPr/>
          <p:nvPr/>
        </p:nvSpPr>
        <p:spPr>
          <a:xfrm>
            <a:off x="22941" y="3958150"/>
            <a:ext cx="137160" cy="13716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2</a:t>
            </a:r>
          </a:p>
        </p:txBody>
      </p:sp>
      <p:sp>
        <p:nvSpPr>
          <p:cNvPr id="73" name="Oval 72"/>
          <p:cNvSpPr/>
          <p:nvPr/>
        </p:nvSpPr>
        <p:spPr>
          <a:xfrm>
            <a:off x="163273" y="4026730"/>
            <a:ext cx="137160" cy="137160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/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 rot="1450136">
            <a:off x="2345098" y="4605394"/>
            <a:ext cx="8526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 smtClean="0">
                <a:solidFill>
                  <a:srgbClr val="FFFF00"/>
                </a:solidFill>
              </a:rPr>
              <a:t>Eae</a:t>
            </a:r>
            <a:r>
              <a:rPr lang="en-US" sz="1000" b="1" dirty="0" smtClean="0">
                <a:solidFill>
                  <a:srgbClr val="FFFF00"/>
                </a:solidFill>
              </a:rPr>
              <a:t> J Mitchell Park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V="1">
            <a:off x="3199472" y="4702225"/>
            <a:ext cx="165010" cy="296098"/>
          </a:xfrm>
          <a:prstGeom prst="straightConnector1">
            <a:avLst/>
          </a:prstGeom>
          <a:ln w="28575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399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Neighborhood shopping mall</a:t>
            </a:r>
          </a:p>
          <a:p>
            <a:pPr lvl="1"/>
            <a:r>
              <a:rPr lang="en-US" dirty="0"/>
              <a:t>2/3 of parking lot is </a:t>
            </a:r>
            <a:r>
              <a:rPr lang="en-US" dirty="0" smtClean="0"/>
              <a:t>utilized </a:t>
            </a:r>
            <a:r>
              <a:rPr lang="en-US" dirty="0"/>
              <a:t>on both weekday AM and Saturday afternoon</a:t>
            </a:r>
          </a:p>
          <a:p>
            <a:pPr lvl="1"/>
            <a:endParaRPr lang="en-US" dirty="0"/>
          </a:p>
          <a:p>
            <a:r>
              <a:rPr lang="en-US" b="1" dirty="0"/>
              <a:t>Issues</a:t>
            </a:r>
          </a:p>
          <a:p>
            <a:pPr lvl="1"/>
            <a:r>
              <a:rPr lang="en-US" dirty="0" smtClean="0"/>
              <a:t>Not </a:t>
            </a:r>
            <a:r>
              <a:rPr lang="en-US" dirty="0"/>
              <a:t>well oriented to pedestrians who likely approach on 174th St from the 2/5 subway station to the </a:t>
            </a:r>
            <a:r>
              <a:rPr lang="en-US" dirty="0" smtClean="0"/>
              <a:t>west</a:t>
            </a:r>
          </a:p>
          <a:p>
            <a:pPr lvl="1"/>
            <a:r>
              <a:rPr lang="en-US" dirty="0" smtClean="0"/>
              <a:t>Limited </a:t>
            </a:r>
            <a:r>
              <a:rPr lang="en-US" dirty="0"/>
              <a:t>bus choices for neighborhood in the south to access the plaza</a:t>
            </a:r>
          </a:p>
          <a:p>
            <a:pPr lvl="1"/>
            <a:endParaRPr lang="en-US" dirty="0"/>
          </a:p>
          <a:p>
            <a:r>
              <a:rPr lang="en-US" b="1" dirty="0"/>
              <a:t>Opportunities</a:t>
            </a:r>
          </a:p>
          <a:p>
            <a:pPr lvl="1"/>
            <a:r>
              <a:rPr lang="en-US" dirty="0" smtClean="0"/>
              <a:t>Signage/wayfinding</a:t>
            </a:r>
          </a:p>
          <a:p>
            <a:pPr lvl="1"/>
            <a:r>
              <a:rPr lang="en-US" dirty="0" smtClean="0"/>
              <a:t>Bus </a:t>
            </a:r>
            <a:r>
              <a:rPr lang="en-US" dirty="0"/>
              <a:t>shelters/benches (sidewalk width: 14’8’’; 5’ for shelter and 7’ for min clear path)</a:t>
            </a:r>
          </a:p>
          <a:p>
            <a:pPr lvl="1"/>
            <a:r>
              <a:rPr lang="en-US" dirty="0" smtClean="0"/>
              <a:t>Better north-south bus connections for the plaza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 rot="1347876">
            <a:off x="4409237" y="6032336"/>
            <a:ext cx="5690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174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 rot="18354238">
            <a:off x="511663" y="3344054"/>
            <a:ext cx="7807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bg1"/>
                </a:solidFill>
              </a:rPr>
              <a:t>Vyse</a:t>
            </a:r>
            <a:r>
              <a:rPr lang="en-US" sz="1000" b="1" dirty="0" smtClean="0">
                <a:solidFill>
                  <a:schemeClr val="bg1"/>
                </a:solidFill>
              </a:rPr>
              <a:t>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 rot="18140710">
            <a:off x="507928" y="5317179"/>
            <a:ext cx="1115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Bryant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 rot="17885261">
            <a:off x="2097125" y="5609863"/>
            <a:ext cx="1363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Longfellow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 rot="17684535">
            <a:off x="4732340" y="3973699"/>
            <a:ext cx="136333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Boone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2655841" y="3018335"/>
            <a:ext cx="8523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Cross Bronx Plaza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24" name="Straight Arrow Connector 123"/>
          <p:cNvCxnSpPr/>
          <p:nvPr/>
        </p:nvCxnSpPr>
        <p:spPr>
          <a:xfrm flipH="1">
            <a:off x="1374557" y="4834018"/>
            <a:ext cx="92499" cy="14911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 flipV="1">
            <a:off x="2769635" y="5375115"/>
            <a:ext cx="94701" cy="16464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 flipH="1">
            <a:off x="4601242" y="5524719"/>
            <a:ext cx="92498" cy="18789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431665" y="3961876"/>
            <a:ext cx="110183" cy="1491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17018" r="13224" b="31083"/>
          <a:stretch/>
        </p:blipFill>
        <p:spPr>
          <a:xfrm>
            <a:off x="0" y="554191"/>
            <a:ext cx="1742483" cy="2529410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1031595" y="894456"/>
            <a:ext cx="633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/>
              <a:t>Cross Bronx Plaza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8794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Signed bike route</a:t>
            </a:r>
          </a:p>
          <a:p>
            <a:pPr lvl="1"/>
            <a:r>
              <a:rPr lang="en-US" dirty="0"/>
              <a:t>DOT completed project in 2015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Issues</a:t>
            </a:r>
            <a:endParaRPr lang="en-US" b="1" dirty="0"/>
          </a:p>
          <a:p>
            <a:pPr lvl="1"/>
            <a:r>
              <a:rPr lang="en-US" dirty="0"/>
              <a:t>Wide underutilized street</a:t>
            </a:r>
          </a:p>
          <a:p>
            <a:r>
              <a:rPr lang="en-US" b="1" dirty="0" smtClean="0"/>
              <a:t>Opportunities</a:t>
            </a:r>
            <a:endParaRPr lang="en-US" b="1" dirty="0"/>
          </a:p>
          <a:p>
            <a:pPr lvl="1"/>
            <a:r>
              <a:rPr lang="en-US" dirty="0" smtClean="0"/>
              <a:t>Add standard bike lane by </a:t>
            </a:r>
            <a:r>
              <a:rPr lang="en-US" dirty="0"/>
              <a:t>taking 5’ of the </a:t>
            </a:r>
            <a:r>
              <a:rPr lang="en-US" dirty="0" smtClean="0"/>
              <a:t>14’ </a:t>
            </a:r>
            <a:r>
              <a:rPr lang="en-US" dirty="0"/>
              <a:t>parking lane</a:t>
            </a:r>
          </a:p>
          <a:p>
            <a:pPr lvl="1"/>
            <a:r>
              <a:rPr lang="en-US" dirty="0" smtClean="0"/>
              <a:t>Raised median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Opportunities – </a:t>
            </a:r>
            <a:r>
              <a:rPr lang="en-US" dirty="0" err="1"/>
              <a:t>Intervale</a:t>
            </a:r>
            <a:r>
              <a:rPr lang="en-US" dirty="0"/>
              <a:t> Ave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err="1"/>
              <a:t>Intervale</a:t>
            </a:r>
            <a:r>
              <a:rPr lang="en-US" b="1" dirty="0"/>
              <a:t> Avenue Traffic Calming and Pedestrian Safety 2015: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www.nyc.gov/html/dot/downloads/pdf/2015-02-intervale-ave.pdf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038"/>
            <a:ext cx="5943600" cy="334060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719" y="1850681"/>
            <a:ext cx="2499360" cy="227990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9375"/>
            <a:ext cx="5943600" cy="2145792"/>
          </a:xfrm>
          <a:prstGeom prst="rect">
            <a:avLst/>
          </a:prstGeom>
        </p:spPr>
      </p:pic>
      <p:grpSp>
        <p:nvGrpSpPr>
          <p:cNvPr id="45" name="Group 44"/>
          <p:cNvGrpSpPr/>
          <p:nvPr/>
        </p:nvGrpSpPr>
        <p:grpSpPr>
          <a:xfrm>
            <a:off x="6301425" y="1767765"/>
            <a:ext cx="4290375" cy="2408998"/>
            <a:chOff x="6231508" y="1397252"/>
            <a:chExt cx="4603911" cy="2585045"/>
          </a:xfrm>
        </p:grpSpPr>
        <p:grpSp>
          <p:nvGrpSpPr>
            <p:cNvPr id="46" name="Group 45"/>
            <p:cNvGrpSpPr/>
            <p:nvPr/>
          </p:nvGrpSpPr>
          <p:grpSpPr>
            <a:xfrm>
              <a:off x="6231509" y="1397776"/>
              <a:ext cx="4603910" cy="2584521"/>
              <a:chOff x="6231509" y="1397776"/>
              <a:chExt cx="4273562" cy="2399072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 rotWithShape="1">
              <a:blip r:embed="rId7"/>
              <a:srcRect t="4242" b="50781"/>
              <a:stretch/>
            </p:blipFill>
            <p:spPr>
              <a:xfrm>
                <a:off x="6231509" y="1397776"/>
                <a:ext cx="4273561" cy="1220385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7"/>
              <a:srcRect t="56578" b="-1"/>
              <a:stretch/>
            </p:blipFill>
            <p:spPr>
              <a:xfrm>
                <a:off x="6231509" y="2618647"/>
                <a:ext cx="4273562" cy="1178201"/>
              </a:xfrm>
              <a:prstGeom prst="rect">
                <a:avLst/>
              </a:prstGeom>
            </p:spPr>
          </p:pic>
        </p:grpSp>
        <p:sp>
          <p:nvSpPr>
            <p:cNvPr id="65" name="TextBox 64"/>
            <p:cNvSpPr txBox="1"/>
            <p:nvPr/>
          </p:nvSpPr>
          <p:spPr>
            <a:xfrm>
              <a:off x="6231508" y="1397252"/>
              <a:ext cx="896839" cy="26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</a:rPr>
                <a:t>Before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231508" y="2713137"/>
              <a:ext cx="896839" cy="2642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 smtClean="0">
                  <a:solidFill>
                    <a:schemeClr val="bg1"/>
                  </a:solidFill>
                </a:rPr>
                <a:t>After</a:t>
              </a:r>
              <a:endParaRPr 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-1" y="6133528"/>
            <a:ext cx="2636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bg1"/>
                </a:solidFill>
              </a:rPr>
              <a:t>Intervale</a:t>
            </a:r>
            <a:r>
              <a:rPr lang="en-US" sz="1000" b="1" dirty="0" smtClean="0">
                <a:solidFill>
                  <a:schemeClr val="bg1"/>
                </a:solidFill>
              </a:rPr>
              <a:t> Ave @ 165 St (Facing North)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81" name="Group 80"/>
          <p:cNvGrpSpPr/>
          <p:nvPr/>
        </p:nvGrpSpPr>
        <p:grpSpPr>
          <a:xfrm>
            <a:off x="2670951" y="914400"/>
            <a:ext cx="986649" cy="3215671"/>
            <a:chOff x="2670951" y="914400"/>
            <a:chExt cx="986649" cy="3215671"/>
          </a:xfrm>
        </p:grpSpPr>
        <p:cxnSp>
          <p:nvCxnSpPr>
            <p:cNvPr id="82" name="Straight Connector 81"/>
            <p:cNvCxnSpPr/>
            <p:nvPr/>
          </p:nvCxnSpPr>
          <p:spPr>
            <a:xfrm flipH="1">
              <a:off x="2766646" y="914400"/>
              <a:ext cx="890954" cy="121920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2704274" y="2133600"/>
              <a:ext cx="62372" cy="197609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2670951" y="2331209"/>
              <a:ext cx="33323" cy="1798862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/>
          <p:cNvGrpSpPr/>
          <p:nvPr/>
        </p:nvGrpSpPr>
        <p:grpSpPr>
          <a:xfrm>
            <a:off x="1323262" y="2331209"/>
            <a:ext cx="1441490" cy="246221"/>
            <a:chOff x="921483" y="1770074"/>
            <a:chExt cx="1441490" cy="246221"/>
          </a:xfrm>
        </p:grpSpPr>
        <p:sp>
          <p:nvSpPr>
            <p:cNvPr id="86" name="TextBox 85"/>
            <p:cNvSpPr txBox="1"/>
            <p:nvPr/>
          </p:nvSpPr>
          <p:spPr>
            <a:xfrm>
              <a:off x="921483" y="1770074"/>
              <a:ext cx="1441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Pedestrian Island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2268791" y="1857272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 flipH="1">
              <a:off x="2187837" y="1899234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9" name="Straight Connector 88"/>
          <p:cNvCxnSpPr/>
          <p:nvPr/>
        </p:nvCxnSpPr>
        <p:spPr>
          <a:xfrm>
            <a:off x="2506262" y="5628758"/>
            <a:ext cx="1238275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2466089" y="5632198"/>
            <a:ext cx="12652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Striped Median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304800" y="5626535"/>
            <a:ext cx="1219200" cy="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-40402" y="5625727"/>
            <a:ext cx="20555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Wide On-Street Parking Space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 rot="18377162">
            <a:off x="2791829" y="1003741"/>
            <a:ext cx="1141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err="1" smtClean="0">
                <a:solidFill>
                  <a:schemeClr val="bg1"/>
                </a:solidFill>
              </a:rPr>
              <a:t>Intervale</a:t>
            </a:r>
            <a:r>
              <a:rPr lang="en-US" sz="1000" b="1" dirty="0" smtClean="0">
                <a:solidFill>
                  <a:schemeClr val="bg1"/>
                </a:solidFill>
              </a:rPr>
              <a:t>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3471862" y="794480"/>
            <a:ext cx="1141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Freeman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 rot="21291290">
            <a:off x="3392688" y="1414162"/>
            <a:ext cx="733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Home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 rot="20214136">
            <a:off x="2794813" y="2259036"/>
            <a:ext cx="6259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167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 rot="2241582">
            <a:off x="2269826" y="1191679"/>
            <a:ext cx="7335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169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1302895" y="3080683"/>
            <a:ext cx="1441490" cy="246221"/>
            <a:chOff x="921483" y="1770074"/>
            <a:chExt cx="1441490" cy="246221"/>
          </a:xfrm>
        </p:grpSpPr>
        <p:sp>
          <p:nvSpPr>
            <p:cNvPr id="99" name="TextBox 98"/>
            <p:cNvSpPr txBox="1"/>
            <p:nvPr/>
          </p:nvSpPr>
          <p:spPr>
            <a:xfrm>
              <a:off x="921483" y="1770074"/>
              <a:ext cx="1441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Pedestrian Island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2268791" y="1857272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1" name="Straight Connector 100"/>
            <p:cNvCxnSpPr/>
            <p:nvPr/>
          </p:nvCxnSpPr>
          <p:spPr>
            <a:xfrm flipH="1">
              <a:off x="2187837" y="1899234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/>
          <p:cNvGrpSpPr/>
          <p:nvPr/>
        </p:nvGrpSpPr>
        <p:grpSpPr>
          <a:xfrm>
            <a:off x="1289313" y="3652608"/>
            <a:ext cx="1441490" cy="246221"/>
            <a:chOff x="921483" y="1770074"/>
            <a:chExt cx="1441490" cy="246221"/>
          </a:xfrm>
        </p:grpSpPr>
        <p:sp>
          <p:nvSpPr>
            <p:cNvPr id="103" name="TextBox 102"/>
            <p:cNvSpPr txBox="1"/>
            <p:nvPr/>
          </p:nvSpPr>
          <p:spPr>
            <a:xfrm>
              <a:off x="921483" y="1770074"/>
              <a:ext cx="144149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Pedestrian Island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04" name="Oval 103"/>
            <p:cNvSpPr/>
            <p:nvPr/>
          </p:nvSpPr>
          <p:spPr>
            <a:xfrm>
              <a:off x="2268791" y="1857272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/>
            <p:cNvCxnSpPr/>
            <p:nvPr/>
          </p:nvCxnSpPr>
          <p:spPr>
            <a:xfrm flipH="1">
              <a:off x="2187837" y="1899234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685800" y="2721293"/>
            <a:ext cx="2066926" cy="246221"/>
            <a:chOff x="296047" y="1770074"/>
            <a:chExt cx="2066926" cy="246221"/>
          </a:xfrm>
        </p:grpSpPr>
        <p:sp>
          <p:nvSpPr>
            <p:cNvPr id="107" name="TextBox 106"/>
            <p:cNvSpPr txBox="1"/>
            <p:nvPr/>
          </p:nvSpPr>
          <p:spPr>
            <a:xfrm>
              <a:off x="296047" y="1770074"/>
              <a:ext cx="20669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rgbClr val="FFFF00"/>
                  </a:solidFill>
                </a:rPr>
                <a:t>Mid-block Pedestrian Island</a:t>
              </a:r>
            </a:p>
          </p:txBody>
        </p:sp>
        <p:sp>
          <p:nvSpPr>
            <p:cNvPr id="108" name="Oval 107"/>
            <p:cNvSpPr/>
            <p:nvPr/>
          </p:nvSpPr>
          <p:spPr>
            <a:xfrm>
              <a:off x="2268791" y="1857272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H="1">
              <a:off x="2187837" y="1899234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/>
          <p:cNvSpPr txBox="1"/>
          <p:nvPr/>
        </p:nvSpPr>
        <p:spPr>
          <a:xfrm>
            <a:off x="2781973" y="3062491"/>
            <a:ext cx="6440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165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 rot="19695640">
            <a:off x="2648123" y="3373185"/>
            <a:ext cx="964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Westchester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grpSp>
        <p:nvGrpSpPr>
          <p:cNvPr id="113" name="Group 112"/>
          <p:cNvGrpSpPr/>
          <p:nvPr/>
        </p:nvGrpSpPr>
        <p:grpSpPr>
          <a:xfrm>
            <a:off x="1193587" y="1521544"/>
            <a:ext cx="1977426" cy="246221"/>
            <a:chOff x="385547" y="1770074"/>
            <a:chExt cx="1977426" cy="246221"/>
          </a:xfrm>
        </p:grpSpPr>
        <p:sp>
          <p:nvSpPr>
            <p:cNvPr id="114" name="TextBox 113"/>
            <p:cNvSpPr txBox="1"/>
            <p:nvPr/>
          </p:nvSpPr>
          <p:spPr>
            <a:xfrm>
              <a:off x="385547" y="1770074"/>
              <a:ext cx="19774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Intersection Improvement 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115" name="Oval 114"/>
            <p:cNvSpPr/>
            <p:nvPr/>
          </p:nvSpPr>
          <p:spPr>
            <a:xfrm>
              <a:off x="2268791" y="1857272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H="1">
              <a:off x="2187837" y="1899234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8" name="TextBox 117"/>
          <p:cNvSpPr txBox="1"/>
          <p:nvPr/>
        </p:nvSpPr>
        <p:spPr>
          <a:xfrm>
            <a:off x="3306979" y="3885394"/>
            <a:ext cx="263662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 smtClean="0">
                <a:solidFill>
                  <a:schemeClr val="bg1"/>
                </a:solidFill>
              </a:rPr>
              <a:t>Intersection Improvement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119" name="Straight Connector 118"/>
          <p:cNvCxnSpPr>
            <a:stCxn id="115" idx="1"/>
          </p:cNvCxnSpPr>
          <p:nvPr/>
        </p:nvCxnSpPr>
        <p:spPr>
          <a:xfrm>
            <a:off x="3088635" y="1620546"/>
            <a:ext cx="355297" cy="237521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99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91" y="3646731"/>
            <a:ext cx="2895601" cy="27371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Additional </a:t>
            </a:r>
            <a:r>
              <a:rPr lang="en-US" dirty="0" smtClean="0"/>
              <a:t>Opportunities – 167 </a:t>
            </a:r>
            <a:r>
              <a:rPr lang="en-US" dirty="0"/>
              <a:t>St @ </a:t>
            </a:r>
            <a:r>
              <a:rPr lang="en-US" dirty="0" err="1"/>
              <a:t>Vyse</a:t>
            </a:r>
            <a:r>
              <a:rPr lang="en-US" dirty="0"/>
              <a:t> Ave @ West Farms 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90725"/>
            <a:ext cx="5943600" cy="27432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4"/>
          <a:stretch/>
        </p:blipFill>
        <p:spPr>
          <a:xfrm>
            <a:off x="0" y="3646156"/>
            <a:ext cx="2895600" cy="2743200"/>
          </a:xfrm>
          <a:prstGeom prst="rect">
            <a:avLst/>
          </a:prstGeom>
        </p:spPr>
      </p:pic>
      <p:sp>
        <p:nvSpPr>
          <p:cNvPr id="49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1" y="788846"/>
            <a:ext cx="6248400" cy="6069153"/>
          </a:xfrm>
        </p:spPr>
        <p:txBody>
          <a:bodyPr lIns="182880" tIns="0" rIns="182880" bIns="0">
            <a:noAutofit/>
          </a:bodyPr>
          <a:lstStyle/>
          <a:p>
            <a:r>
              <a:rPr lang="en-US" b="1" dirty="0" smtClean="0"/>
              <a:t>Background</a:t>
            </a:r>
          </a:p>
          <a:p>
            <a:pPr lvl="1"/>
            <a:r>
              <a:rPr lang="en-US" dirty="0" smtClean="0"/>
              <a:t>Two phases for signal timing</a:t>
            </a:r>
          </a:p>
          <a:p>
            <a:pPr lvl="1"/>
            <a:r>
              <a:rPr lang="en-US" dirty="0" smtClean="0"/>
              <a:t>AM Peak (7:45-8:00)</a:t>
            </a:r>
          </a:p>
          <a:p>
            <a:pPr lvl="2"/>
            <a:r>
              <a:rPr lang="en-US" dirty="0" smtClean="0"/>
              <a:t>2 vehicles for right turn from West Farms Rd to </a:t>
            </a:r>
            <a:r>
              <a:rPr lang="en-US" dirty="0" err="1" smtClean="0"/>
              <a:t>Vyse</a:t>
            </a:r>
            <a:r>
              <a:rPr lang="en-US" dirty="0" smtClean="0"/>
              <a:t> Ave</a:t>
            </a:r>
          </a:p>
          <a:p>
            <a:pPr lvl="2"/>
            <a:r>
              <a:rPr lang="en-US" dirty="0" smtClean="0"/>
              <a:t>36 pedestrian crossings on </a:t>
            </a:r>
            <a:r>
              <a:rPr lang="en-US" dirty="0" err="1" smtClean="0"/>
              <a:t>Vyse</a:t>
            </a:r>
            <a:r>
              <a:rPr lang="en-US" dirty="0" smtClean="0"/>
              <a:t> Ave</a:t>
            </a:r>
          </a:p>
          <a:p>
            <a:pPr lvl="1"/>
            <a:r>
              <a:rPr lang="en-US" dirty="0" smtClean="0"/>
              <a:t>PM Peak (17:30-17:45)</a:t>
            </a:r>
            <a:endParaRPr lang="en-US" dirty="0"/>
          </a:p>
          <a:p>
            <a:pPr lvl="2"/>
            <a:r>
              <a:rPr lang="en-US" dirty="0" smtClean="0"/>
              <a:t>4 vehicles for </a:t>
            </a:r>
            <a:r>
              <a:rPr lang="en-US" dirty="0"/>
              <a:t>right turn from West Farms Rd to </a:t>
            </a:r>
            <a:r>
              <a:rPr lang="en-US" dirty="0" err="1"/>
              <a:t>Vyse</a:t>
            </a:r>
            <a:r>
              <a:rPr lang="en-US" dirty="0"/>
              <a:t> Ave</a:t>
            </a:r>
          </a:p>
          <a:p>
            <a:pPr lvl="2"/>
            <a:r>
              <a:rPr lang="en-US" dirty="0" smtClean="0"/>
              <a:t>25 </a:t>
            </a:r>
            <a:r>
              <a:rPr lang="en-US" dirty="0"/>
              <a:t>pedestrian crossings on </a:t>
            </a:r>
            <a:r>
              <a:rPr lang="en-US" dirty="0" err="1"/>
              <a:t>Vyse</a:t>
            </a:r>
            <a:r>
              <a:rPr lang="en-US" dirty="0"/>
              <a:t> </a:t>
            </a:r>
            <a:r>
              <a:rPr lang="en-US" dirty="0" smtClean="0"/>
              <a:t>Ave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b="1" dirty="0" smtClean="0"/>
              <a:t>Issues</a:t>
            </a:r>
          </a:p>
          <a:p>
            <a:pPr lvl="1"/>
            <a:r>
              <a:rPr lang="en-US" dirty="0" smtClean="0"/>
              <a:t>No pedestrian signal on </a:t>
            </a:r>
            <a:r>
              <a:rPr lang="en-US" dirty="0" err="1" smtClean="0"/>
              <a:t>Vyse</a:t>
            </a:r>
            <a:r>
              <a:rPr lang="en-US" dirty="0" smtClean="0"/>
              <a:t> Ave</a:t>
            </a:r>
          </a:p>
          <a:p>
            <a:pPr lvl="1"/>
            <a:r>
              <a:rPr lang="en-US" dirty="0" smtClean="0"/>
              <a:t>West </a:t>
            </a:r>
            <a:r>
              <a:rPr lang="en-US" dirty="0"/>
              <a:t>Farms Rd </a:t>
            </a:r>
            <a:r>
              <a:rPr lang="en-US" dirty="0" smtClean="0"/>
              <a:t>southbound stop line too far from intersection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Opportunities</a:t>
            </a:r>
          </a:p>
          <a:p>
            <a:pPr lvl="1"/>
            <a:r>
              <a:rPr lang="en-US" dirty="0" smtClean="0"/>
              <a:t>Restrict right turn from West Farms Rd to </a:t>
            </a:r>
            <a:r>
              <a:rPr lang="en-US" dirty="0" err="1" smtClean="0"/>
              <a:t>Vyse</a:t>
            </a:r>
            <a:r>
              <a:rPr lang="en-US" dirty="0" smtClean="0"/>
              <a:t> Ave</a:t>
            </a:r>
          </a:p>
          <a:p>
            <a:pPr lvl="1"/>
            <a:r>
              <a:rPr lang="en-US" dirty="0" smtClean="0"/>
              <a:t>Curb extension</a:t>
            </a:r>
          </a:p>
          <a:p>
            <a:pPr lvl="1"/>
            <a:r>
              <a:rPr lang="en-US" dirty="0" smtClean="0"/>
              <a:t>Move stop line closer to the intersection</a:t>
            </a:r>
          </a:p>
          <a:p>
            <a:pPr lvl="1"/>
            <a:r>
              <a:rPr lang="en-US" dirty="0" smtClean="0"/>
              <a:t>Add pedestrian signal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838200" y="2286000"/>
            <a:ext cx="1098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167St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 rot="5400000">
            <a:off x="2466596" y="969293"/>
            <a:ext cx="811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 smtClean="0">
                <a:solidFill>
                  <a:schemeClr val="bg1"/>
                </a:solidFill>
              </a:rPr>
              <a:t>Vyse</a:t>
            </a:r>
            <a:r>
              <a:rPr lang="en-US" sz="1000" b="1" dirty="0" smtClean="0">
                <a:solidFill>
                  <a:schemeClr val="bg1"/>
                </a:solidFill>
              </a:rPr>
              <a:t>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 rot="18243079">
            <a:off x="1720154" y="2994182"/>
            <a:ext cx="12799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West Farms Rd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2948996" y="989246"/>
            <a:ext cx="0" cy="15942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110144" y="5459609"/>
            <a:ext cx="838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No Pedestrian Signal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-1" y="6133482"/>
            <a:ext cx="2971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West Farms Rd @ </a:t>
            </a:r>
            <a:r>
              <a:rPr lang="en-US" sz="1000" b="1" dirty="0" err="1" smtClean="0">
                <a:solidFill>
                  <a:schemeClr val="bg1"/>
                </a:solidFill>
              </a:rPr>
              <a:t>Vyse</a:t>
            </a:r>
            <a:r>
              <a:rPr lang="en-US" sz="1000" b="1" dirty="0" smtClean="0">
                <a:solidFill>
                  <a:schemeClr val="bg1"/>
                </a:solidFill>
              </a:rPr>
              <a:t> Ave (Facing South)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>
            <a:off x="2057400" y="5905309"/>
            <a:ext cx="123109" cy="228173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1992506" y="1361499"/>
            <a:ext cx="996867" cy="553998"/>
            <a:chOff x="774061" y="4025066"/>
            <a:chExt cx="996867" cy="553998"/>
          </a:xfrm>
        </p:grpSpPr>
        <p:sp>
          <p:nvSpPr>
            <p:cNvPr id="58" name="TextBox 57"/>
            <p:cNvSpPr txBox="1"/>
            <p:nvPr/>
          </p:nvSpPr>
          <p:spPr>
            <a:xfrm>
              <a:off x="774061" y="4025066"/>
              <a:ext cx="914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No Pedestrian Signal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Connector 59"/>
            <p:cNvCxnSpPr/>
            <p:nvPr/>
          </p:nvCxnSpPr>
          <p:spPr>
            <a:xfrm flipH="1">
              <a:off x="1598888" y="4303723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3352800" y="1058335"/>
            <a:ext cx="1054943" cy="553998"/>
            <a:chOff x="1690328" y="4026004"/>
            <a:chExt cx="1054943" cy="553998"/>
          </a:xfrm>
        </p:grpSpPr>
        <p:sp>
          <p:nvSpPr>
            <p:cNvPr id="62" name="TextBox 61"/>
            <p:cNvSpPr txBox="1"/>
            <p:nvPr/>
          </p:nvSpPr>
          <p:spPr>
            <a:xfrm>
              <a:off x="1690328" y="4026004"/>
              <a:ext cx="105494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Stop Line Too Far from Intersection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1690328" y="4262703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Connector 63"/>
            <p:cNvCxnSpPr/>
            <p:nvPr/>
          </p:nvCxnSpPr>
          <p:spPr>
            <a:xfrm flipH="1">
              <a:off x="1770928" y="4303723"/>
              <a:ext cx="91440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41564" y="5519547"/>
            <a:ext cx="10549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Stop Line Too Far from Intersection</a:t>
            </a:r>
            <a:endParaRPr lang="en-US" sz="1000" b="1" dirty="0">
              <a:solidFill>
                <a:srgbClr val="FFFF00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 flipH="1">
            <a:off x="896211" y="5859578"/>
            <a:ext cx="738028" cy="286415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3021052" y="827285"/>
            <a:ext cx="571004" cy="382941"/>
            <a:chOff x="3589043" y="1393033"/>
            <a:chExt cx="571004" cy="382941"/>
          </a:xfrm>
        </p:grpSpPr>
        <p:sp>
          <p:nvSpPr>
            <p:cNvPr id="70" name="TextBox 69"/>
            <p:cNvSpPr txBox="1"/>
            <p:nvPr/>
          </p:nvSpPr>
          <p:spPr>
            <a:xfrm>
              <a:off x="3589043" y="1393033"/>
              <a:ext cx="5710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rgbClr val="FFFF00"/>
                  </a:solidFill>
                </a:rPr>
                <a:t>Bx11</a:t>
              </a:r>
              <a:endParaRPr lang="en-US" sz="1000" b="1" dirty="0">
                <a:solidFill>
                  <a:srgbClr val="FFFF00"/>
                </a:solidFill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 flipV="1">
              <a:off x="3865788" y="1610523"/>
              <a:ext cx="0" cy="100288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26972" y="5006139"/>
            <a:ext cx="258260" cy="258260"/>
            <a:chOff x="4953000" y="4938426"/>
            <a:chExt cx="258260" cy="258260"/>
          </a:xfrm>
        </p:grpSpPr>
        <p:sp>
          <p:nvSpPr>
            <p:cNvPr id="74" name="Freeform 73"/>
            <p:cNvSpPr/>
            <p:nvPr/>
          </p:nvSpPr>
          <p:spPr>
            <a:xfrm>
              <a:off x="5012706" y="4995686"/>
              <a:ext cx="138849" cy="143740"/>
            </a:xfrm>
            <a:custGeom>
              <a:avLst/>
              <a:gdLst>
                <a:gd name="connsiteX0" fmla="*/ 113331 w 113331"/>
                <a:gd name="connsiteY0" fmla="*/ 0 h 146241"/>
                <a:gd name="connsiteX1" fmla="*/ 15700 w 113331"/>
                <a:gd name="connsiteY1" fmla="*/ 145256 h 146241"/>
                <a:gd name="connsiteX2" fmla="*/ 1412 w 113331"/>
                <a:gd name="connsiteY2" fmla="*/ 52387 h 146241"/>
                <a:gd name="connsiteX0" fmla="*/ 128846 w 128846"/>
                <a:gd name="connsiteY0" fmla="*/ 0 h 147163"/>
                <a:gd name="connsiteX1" fmla="*/ 31215 w 128846"/>
                <a:gd name="connsiteY1" fmla="*/ 145256 h 147163"/>
                <a:gd name="connsiteX2" fmla="*/ 259 w 128846"/>
                <a:gd name="connsiteY2" fmla="*/ 66674 h 147163"/>
                <a:gd name="connsiteX0" fmla="*/ 143015 w 143015"/>
                <a:gd name="connsiteY0" fmla="*/ 0 h 146027"/>
                <a:gd name="connsiteX1" fmla="*/ 45384 w 143015"/>
                <a:gd name="connsiteY1" fmla="*/ 145256 h 146027"/>
                <a:gd name="connsiteX2" fmla="*/ 140 w 143015"/>
                <a:gd name="connsiteY2" fmla="*/ 47624 h 146027"/>
                <a:gd name="connsiteX0" fmla="*/ 124182 w 124182"/>
                <a:gd name="connsiteY0" fmla="*/ 0 h 146027"/>
                <a:gd name="connsiteX1" fmla="*/ 26551 w 124182"/>
                <a:gd name="connsiteY1" fmla="*/ 145256 h 146027"/>
                <a:gd name="connsiteX2" fmla="*/ 357 w 124182"/>
                <a:gd name="connsiteY2" fmla="*/ 47624 h 146027"/>
                <a:gd name="connsiteX0" fmla="*/ 124905 w 124905"/>
                <a:gd name="connsiteY0" fmla="*/ 0 h 146201"/>
                <a:gd name="connsiteX1" fmla="*/ 27274 w 124905"/>
                <a:gd name="connsiteY1" fmla="*/ 145256 h 146201"/>
                <a:gd name="connsiteX2" fmla="*/ 1080 w 124905"/>
                <a:gd name="connsiteY2" fmla="*/ 47624 h 146201"/>
                <a:gd name="connsiteX0" fmla="*/ 124492 w 124492"/>
                <a:gd name="connsiteY0" fmla="*/ 0 h 146201"/>
                <a:gd name="connsiteX1" fmla="*/ 36386 w 124492"/>
                <a:gd name="connsiteY1" fmla="*/ 145256 h 146201"/>
                <a:gd name="connsiteX2" fmla="*/ 667 w 124492"/>
                <a:gd name="connsiteY2" fmla="*/ 47624 h 146201"/>
                <a:gd name="connsiteX0" fmla="*/ 127003 w 127003"/>
                <a:gd name="connsiteY0" fmla="*/ 0 h 146201"/>
                <a:gd name="connsiteX1" fmla="*/ 38897 w 127003"/>
                <a:gd name="connsiteY1" fmla="*/ 145256 h 146201"/>
                <a:gd name="connsiteX2" fmla="*/ 3178 w 127003"/>
                <a:gd name="connsiteY2" fmla="*/ 47624 h 146201"/>
                <a:gd name="connsiteX0" fmla="*/ 138849 w 138849"/>
                <a:gd name="connsiteY0" fmla="*/ 0 h 143740"/>
                <a:gd name="connsiteX1" fmla="*/ 36455 w 138849"/>
                <a:gd name="connsiteY1" fmla="*/ 142875 h 143740"/>
                <a:gd name="connsiteX2" fmla="*/ 736 w 138849"/>
                <a:gd name="connsiteY2" fmla="*/ 45243 h 143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8849" h="143740">
                  <a:moveTo>
                    <a:pt x="138849" y="0"/>
                  </a:moveTo>
                  <a:cubicBezTo>
                    <a:pt x="99360" y="68262"/>
                    <a:pt x="59474" y="135335"/>
                    <a:pt x="36455" y="142875"/>
                  </a:cubicBezTo>
                  <a:cubicBezTo>
                    <a:pt x="13436" y="150415"/>
                    <a:pt x="-3829" y="107950"/>
                    <a:pt x="736" y="45243"/>
                  </a:cubicBezTo>
                </a:path>
              </a:pathLst>
            </a:custGeom>
            <a:noFill/>
            <a:ln w="19050">
              <a:solidFill>
                <a:schemeClr val="bg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4953000" y="4938426"/>
              <a:ext cx="258260" cy="258260"/>
            </a:xfrm>
            <a:prstGeom prst="ellipse">
              <a:avLst/>
            </a:prstGeom>
            <a:noFill/>
            <a:ln w="190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6" name="Straight Connector 75"/>
            <p:cNvCxnSpPr>
              <a:stCxn id="75" idx="1"/>
              <a:endCxn id="75" idx="5"/>
            </p:cNvCxnSpPr>
            <p:nvPr/>
          </p:nvCxnSpPr>
          <p:spPr>
            <a:xfrm>
              <a:off x="4990821" y="4976247"/>
              <a:ext cx="182618" cy="182618"/>
            </a:xfrm>
            <a:prstGeom prst="lin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/>
          <p:cNvSpPr txBox="1"/>
          <p:nvPr/>
        </p:nvSpPr>
        <p:spPr>
          <a:xfrm>
            <a:off x="3050217" y="6138308"/>
            <a:ext cx="29717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Opportunity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6353" y="827284"/>
            <a:ext cx="10980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School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 rot="5175827">
            <a:off x="4865010" y="1152466"/>
            <a:ext cx="130386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Bryant Ave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527675" y="1676561"/>
            <a:ext cx="14059" cy="149064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180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0" y="2516"/>
            <a:ext cx="12193300" cy="603504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8636" y="4171914"/>
            <a:ext cx="12200636" cy="186564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963084" y="4169788"/>
            <a:ext cx="10363200" cy="159067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000" dirty="0" smtClean="0"/>
              <a:t>appendix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b="0" dirty="0" smtClean="0"/>
              <a:t>existing conditions</a:t>
            </a:r>
            <a:endParaRPr lang="en-US" sz="2700" b="0" dirty="0"/>
          </a:p>
        </p:txBody>
      </p:sp>
    </p:spTree>
    <p:extLst>
      <p:ext uri="{BB962C8B-B14F-4D97-AF65-F5344CB8AC3E}">
        <p14:creationId xmlns:p14="http://schemas.microsoft.com/office/powerpoint/2010/main" val="198491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201" y="0"/>
            <a:ext cx="5100686" cy="66059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Land Use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3" y="-2493"/>
            <a:ext cx="5105396" cy="6605907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84261" y="-3033"/>
            <a:ext cx="2666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Land Use &amp; Zoning</a:t>
            </a:r>
            <a:endParaRPr lang="en-US" sz="1600" b="1" dirty="0"/>
          </a:p>
        </p:txBody>
      </p:sp>
      <p:sp>
        <p:nvSpPr>
          <p:cNvPr id="12" name="Rectangle 11"/>
          <p:cNvSpPr/>
          <p:nvPr/>
        </p:nvSpPr>
        <p:spPr>
          <a:xfrm>
            <a:off x="7092698" y="-3033"/>
            <a:ext cx="2666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Building Height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77152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086599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sz="1600" b="1" dirty="0" smtClean="0"/>
              <a:t>Mean Travel Time to Work: 42.7 mins (2014)</a:t>
            </a:r>
          </a:p>
          <a:p>
            <a:r>
              <a:rPr lang="en-US" sz="1600" b="1" dirty="0" smtClean="0"/>
              <a:t>Means of Transportation to Work (2014)</a:t>
            </a:r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endParaRPr lang="en-US" sz="1600" b="1" dirty="0" smtClean="0"/>
          </a:p>
          <a:p>
            <a:endParaRPr lang="en-US" sz="1600" b="1" dirty="0"/>
          </a:p>
          <a:p>
            <a:r>
              <a:rPr lang="en-US" sz="1600" b="1" dirty="0" smtClean="0"/>
              <a:t>Vehicles Available (2014)</a:t>
            </a:r>
            <a:endParaRPr lang="en-US" sz="1600" b="1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Commuting Characteristics (Residents)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 smtClean="0"/>
              <a:t>Source: </a:t>
            </a:r>
            <a:r>
              <a:rPr lang="en-US" dirty="0" smtClean="0"/>
              <a:t>ACS 2010-2014; </a:t>
            </a:r>
            <a:r>
              <a:rPr lang="en-US" dirty="0" err="1" smtClean="0"/>
              <a:t>CTPP</a:t>
            </a:r>
            <a:r>
              <a:rPr lang="en-US" dirty="0" smtClean="0"/>
              <a:t> 2006-2010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-2494"/>
            <a:ext cx="5105399" cy="6605910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304799" y="1371600"/>
          <a:ext cx="59436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1"/>
                <a:gridCol w="2362199"/>
              </a:tblGrid>
              <a:tr h="12242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Means of Transportation to</a:t>
                      </a:r>
                      <a:r>
                        <a:rPr lang="en-US" sz="1200" b="1" baseline="0" dirty="0" smtClean="0"/>
                        <a:t> Work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Percentage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Car, Truck, or Van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18%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    Drove Alone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15%</a:t>
                      </a:r>
                      <a:endParaRPr lang="en-US" sz="1200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    Carpooled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3%</a:t>
                      </a:r>
                      <a:endParaRPr lang="en-US" sz="1200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Public Transportation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70%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    Bus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21%</a:t>
                      </a:r>
                      <a:endParaRPr lang="en-US" sz="1200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    Subway</a:t>
                      </a:r>
                      <a:endParaRPr 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49%</a:t>
                      </a:r>
                      <a:endParaRPr lang="en-US" sz="1200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Bicycle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1%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Walked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7%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Other Means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1%</a:t>
                      </a:r>
                      <a:endParaRPr lang="en-US" sz="1200" b="1" dirty="0"/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/>
                        <a:t>Worked at Home</a:t>
                      </a:r>
                      <a:endParaRPr 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/>
                        <a:t>3%</a:t>
                      </a:r>
                      <a:endParaRPr lang="en-US" sz="1200" b="1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304799" y="4858113"/>
          <a:ext cx="59436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1"/>
                <a:gridCol w="2362199"/>
              </a:tblGrid>
              <a:tr h="27432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 smtClean="0">
                          <a:latin typeface="+mn-lt"/>
                        </a:rPr>
                        <a:t>Vehicles Available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+mn-lt"/>
                        </a:rPr>
                        <a:t>Percentage</a:t>
                      </a:r>
                      <a:endParaRPr lang="en-US" sz="1200" b="1" dirty="0">
                        <a:latin typeface="+mn-lt"/>
                      </a:endParaRPr>
                    </a:p>
                  </a:txBody>
                  <a:tcPr anchor="ctr"/>
                </a:tc>
              </a:tr>
              <a:tr h="12242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vehicle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59%</a:t>
                      </a:r>
                    </a:p>
                  </a:txBody>
                  <a:tcPr anchor="b"/>
                </a:tc>
              </a:tr>
              <a:tr h="12242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vehicle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29%</a:t>
                      </a:r>
                    </a:p>
                  </a:txBody>
                  <a:tcPr anchor="b"/>
                </a:tc>
              </a:tr>
              <a:tr h="12242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vehicles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11%</a:t>
                      </a:r>
                    </a:p>
                  </a:txBody>
                  <a:tcPr anchor="b"/>
                </a:tc>
              </a:tr>
              <a:tr h="122421"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b="0" i="0" u="none" strike="noStrike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or more vehicles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effectLst/>
                          <a:latin typeface="+mn-lt"/>
                        </a:rPr>
                        <a:t>1%</a:t>
                      </a:r>
                    </a:p>
                  </a:txBody>
                  <a:tcPr anchor="b"/>
                </a:tc>
              </a:tr>
            </a:tbl>
          </a:graphicData>
        </a:graphic>
      </p:graphicFrame>
      <p:sp>
        <p:nvSpPr>
          <p:cNvPr id="16" name="Rectangle 15"/>
          <p:cNvSpPr/>
          <p:nvPr/>
        </p:nvSpPr>
        <p:spPr>
          <a:xfrm>
            <a:off x="7076584" y="-7186"/>
            <a:ext cx="45820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Commuting Flow (2010)</a:t>
            </a:r>
            <a:endParaRPr lang="en-US" sz="1600" b="1" dirty="0"/>
          </a:p>
        </p:txBody>
      </p:sp>
      <p:grpSp>
        <p:nvGrpSpPr>
          <p:cNvPr id="21" name="Group 20"/>
          <p:cNvGrpSpPr/>
          <p:nvPr/>
        </p:nvGrpSpPr>
        <p:grpSpPr>
          <a:xfrm>
            <a:off x="7086109" y="3781425"/>
            <a:ext cx="1276350" cy="400110"/>
            <a:chOff x="7067548" y="3768073"/>
            <a:chExt cx="1276350" cy="400110"/>
          </a:xfrm>
        </p:grpSpPr>
        <p:sp>
          <p:nvSpPr>
            <p:cNvPr id="18" name="TextBox 17"/>
            <p:cNvSpPr txBox="1"/>
            <p:nvPr/>
          </p:nvSpPr>
          <p:spPr>
            <a:xfrm>
              <a:off x="7067548" y="3768073"/>
              <a:ext cx="1219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Midtown-Midtown South</a:t>
              </a:r>
              <a:endParaRPr lang="en-US" sz="1000" b="1" dirty="0" smtClean="0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8153400" y="4038600"/>
              <a:ext cx="1904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9864725" y="2781584"/>
            <a:ext cx="1047749" cy="246221"/>
            <a:chOff x="9864725" y="2781584"/>
            <a:chExt cx="1047749" cy="246221"/>
          </a:xfrm>
        </p:grpSpPr>
        <p:sp>
          <p:nvSpPr>
            <p:cNvPr id="17" name="TextBox 16"/>
            <p:cNvSpPr txBox="1"/>
            <p:nvPr/>
          </p:nvSpPr>
          <p:spPr>
            <a:xfrm>
              <a:off x="9959974" y="2781584"/>
              <a:ext cx="9525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Hunts Point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flipH="1">
              <a:off x="9864725" y="2905125"/>
              <a:ext cx="1904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7924800" y="4801326"/>
            <a:ext cx="1447802" cy="400110"/>
            <a:chOff x="8153400" y="3838545"/>
            <a:chExt cx="1447802" cy="400110"/>
          </a:xfrm>
        </p:grpSpPr>
        <p:sp>
          <p:nvSpPr>
            <p:cNvPr id="25" name="TextBox 24"/>
            <p:cNvSpPr txBox="1"/>
            <p:nvPr/>
          </p:nvSpPr>
          <p:spPr>
            <a:xfrm>
              <a:off x="8277231" y="3838545"/>
              <a:ext cx="13239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Battery Park City-Lower Manhattan</a:t>
              </a:r>
              <a:endParaRPr lang="en-US" sz="1000" b="1" dirty="0" smtClean="0"/>
            </a:p>
          </p:txBody>
        </p:sp>
        <p:cxnSp>
          <p:nvCxnSpPr>
            <p:cNvPr id="26" name="Straight Connector 25"/>
            <p:cNvCxnSpPr/>
            <p:nvPr/>
          </p:nvCxnSpPr>
          <p:spPr>
            <a:xfrm flipH="1">
              <a:off x="8153400" y="4038600"/>
              <a:ext cx="1904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9864725" y="2324481"/>
            <a:ext cx="1412875" cy="246221"/>
            <a:chOff x="9864725" y="2781584"/>
            <a:chExt cx="1412875" cy="246221"/>
          </a:xfrm>
        </p:grpSpPr>
        <p:sp>
          <p:nvSpPr>
            <p:cNvPr id="28" name="TextBox 27"/>
            <p:cNvSpPr txBox="1"/>
            <p:nvPr/>
          </p:nvSpPr>
          <p:spPr>
            <a:xfrm>
              <a:off x="9959974" y="2781584"/>
              <a:ext cx="131762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Crotona Park East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9864725" y="2905125"/>
              <a:ext cx="19049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93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Subway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-444"/>
            <a:ext cx="5105399" cy="6601809"/>
          </a:xfrm>
          <a:prstGeom prst="rect">
            <a:avLst/>
          </a:prstGeom>
        </p:spPr>
      </p:pic>
      <p:sp>
        <p:nvSpPr>
          <p:cNvPr id="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086599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b="1" dirty="0" smtClean="0"/>
              <a:t>2/5 Train</a:t>
            </a:r>
          </a:p>
          <a:p>
            <a:pPr lvl="1"/>
            <a:r>
              <a:rPr lang="en-US" dirty="0" err="1" smtClean="0"/>
              <a:t>Intervale</a:t>
            </a:r>
            <a:r>
              <a:rPr lang="en-US" dirty="0" smtClean="0"/>
              <a:t> Ave (Escalator)</a:t>
            </a:r>
          </a:p>
          <a:p>
            <a:pPr lvl="1"/>
            <a:r>
              <a:rPr lang="en-US" dirty="0" smtClean="0"/>
              <a:t>Simpson St (Elevator)</a:t>
            </a:r>
          </a:p>
          <a:p>
            <a:pPr lvl="1"/>
            <a:r>
              <a:rPr lang="en-US" dirty="0" smtClean="0"/>
              <a:t>Freeman St</a:t>
            </a:r>
          </a:p>
          <a:p>
            <a:pPr lvl="1"/>
            <a:r>
              <a:rPr lang="en-US" dirty="0" smtClean="0"/>
              <a:t>174 St</a:t>
            </a:r>
          </a:p>
          <a:p>
            <a:r>
              <a:rPr lang="en-US" b="1" dirty="0" smtClean="0"/>
              <a:t>6 Train</a:t>
            </a:r>
          </a:p>
          <a:p>
            <a:pPr lvl="1"/>
            <a:r>
              <a:rPr lang="en-US" dirty="0" smtClean="0"/>
              <a:t>Hunts Point Ave (Elevator)</a:t>
            </a:r>
          </a:p>
          <a:p>
            <a:pPr lvl="1"/>
            <a:r>
              <a:rPr lang="en-US" dirty="0" smtClean="0"/>
              <a:t>Whitlock Ave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288071"/>
              </p:ext>
            </p:extLst>
          </p:nvPr>
        </p:nvGraphicFramePr>
        <p:xfrm>
          <a:off x="-2061" y="3294599"/>
          <a:ext cx="7088658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3298"/>
                <a:gridCol w="1167072"/>
                <a:gridCol w="1167072"/>
                <a:gridCol w="1167072"/>
                <a:gridCol w="1167072"/>
                <a:gridCol w="1167072"/>
              </a:tblGrid>
              <a:tr h="293114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Subway Station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Annual Ridership</a:t>
                      </a:r>
                    </a:p>
                    <a:p>
                      <a:pPr algn="ctr"/>
                      <a:r>
                        <a:rPr lang="en-US" sz="1000" dirty="0" smtClean="0"/>
                        <a:t>(2010)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Annual Ridership (2015)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% Change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(2010-2015)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Weekday Average Ridership (2015)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Weekend Average Ridership</a:t>
                      </a:r>
                      <a:r>
                        <a:rPr lang="en-US" sz="1000" baseline="0" dirty="0" smtClean="0"/>
                        <a:t> (2015)</a:t>
                      </a:r>
                      <a:endParaRPr lang="en-US" sz="1000" dirty="0"/>
                    </a:p>
                  </a:txBody>
                  <a:tcPr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err="1" smtClean="0"/>
                        <a:t>Intervale</a:t>
                      </a:r>
                      <a:r>
                        <a:rPr lang="en-US" sz="1000" b="1" baseline="0" dirty="0" smtClean="0"/>
                        <a:t> Ave</a:t>
                      </a:r>
                    </a:p>
                    <a:p>
                      <a:pPr algn="ctr"/>
                      <a:r>
                        <a:rPr lang="en-US" sz="1000" b="1" baseline="0" dirty="0" smtClean="0"/>
                        <a:t>(2/5)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908,596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1,039,265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14%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3,472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1,416</a:t>
                      </a:r>
                      <a:endParaRPr lang="en-US" sz="1000" dirty="0"/>
                    </a:p>
                  </a:txBody>
                  <a:tcPr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Simpson St</a:t>
                      </a:r>
                    </a:p>
                    <a:p>
                      <a:pPr algn="ctr"/>
                      <a:r>
                        <a:rPr lang="en-US" sz="1000" b="1" dirty="0" smtClean="0"/>
                        <a:t>(2/5)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3,057,192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3,048,014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0%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9,981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4,617</a:t>
                      </a:r>
                      <a:endParaRPr lang="en-US" sz="1000" dirty="0"/>
                    </a:p>
                  </a:txBody>
                  <a:tcPr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Freeman</a:t>
                      </a:r>
                      <a:r>
                        <a:rPr lang="en-US" sz="1000" b="1" baseline="0" dirty="0" smtClean="0"/>
                        <a:t> St</a:t>
                      </a:r>
                    </a:p>
                    <a:p>
                      <a:pPr algn="ctr"/>
                      <a:r>
                        <a:rPr lang="en-US" sz="1000" b="1" baseline="0" dirty="0" smtClean="0"/>
                        <a:t>(2/5)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1,332,285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1,492,757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12%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4,899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2,232</a:t>
                      </a:r>
                      <a:endParaRPr lang="en-US" sz="1000" dirty="0"/>
                    </a:p>
                  </a:txBody>
                  <a:tcPr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174</a:t>
                      </a:r>
                      <a:r>
                        <a:rPr lang="en-US" sz="1000" b="1" baseline="0" dirty="0" smtClean="0"/>
                        <a:t> St</a:t>
                      </a:r>
                    </a:p>
                    <a:p>
                      <a:pPr algn="ctr"/>
                      <a:r>
                        <a:rPr lang="en-US" sz="1000" b="1" baseline="0" dirty="0" smtClean="0"/>
                        <a:t>(2/5)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2,239,254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2,313,651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3%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7,619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3,399</a:t>
                      </a:r>
                      <a:endParaRPr lang="en-US" sz="1000" dirty="0"/>
                    </a:p>
                  </a:txBody>
                  <a:tcPr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Hunts</a:t>
                      </a:r>
                      <a:r>
                        <a:rPr lang="en-US" sz="1000" b="1" baseline="0" dirty="0" smtClean="0"/>
                        <a:t> Point Ave</a:t>
                      </a:r>
                    </a:p>
                    <a:p>
                      <a:pPr algn="ctr"/>
                      <a:r>
                        <a:rPr lang="en-US" sz="1000" b="1" baseline="0" dirty="0" smtClean="0"/>
                        <a:t>(6)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3,248,970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3,305,563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2%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10,484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5,835</a:t>
                      </a:r>
                      <a:endParaRPr lang="en-US" sz="1000" dirty="0"/>
                    </a:p>
                  </a:txBody>
                  <a:tcPr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 smtClean="0"/>
                        <a:t>Whitlock</a:t>
                      </a:r>
                      <a:r>
                        <a:rPr lang="en-US" sz="1000" b="1" baseline="0" dirty="0" smtClean="0"/>
                        <a:t> Ave</a:t>
                      </a:r>
                    </a:p>
                    <a:p>
                      <a:pPr algn="ctr"/>
                      <a:r>
                        <a:rPr lang="en-US" sz="1000" b="1" baseline="0" dirty="0" smtClean="0"/>
                        <a:t>(6)</a:t>
                      </a:r>
                      <a:endParaRPr lang="en-US" sz="1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163,461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545,079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233%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1,737</a:t>
                      </a:r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932</a:t>
                      </a:r>
                      <a:endParaRPr lang="en-US" sz="1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876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39" y="2"/>
            <a:ext cx="5101521" cy="6606988"/>
          </a:xfrm>
          <a:prstGeom prst="rect">
            <a:avLst/>
          </a:prstGeom>
        </p:spPr>
      </p:pic>
      <p:sp>
        <p:nvSpPr>
          <p:cNvPr id="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086599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sz="1400" dirty="0" smtClean="0"/>
              <a:t>Bx4/4A (The Hub </a:t>
            </a:r>
            <a:r>
              <a:rPr lang="en-US" sz="1400" dirty="0" smtClean="0">
                <a:sym typeface="Wingdings" panose="05000000000000000000" pitchFamily="2" charset="2"/>
              </a:rPr>
              <a:t> </a:t>
            </a:r>
            <a:r>
              <a:rPr lang="en-US" sz="1400" dirty="0" smtClean="0"/>
              <a:t>Westchester Square)</a:t>
            </a:r>
          </a:p>
          <a:p>
            <a:r>
              <a:rPr lang="en-US" sz="1400" dirty="0" smtClean="0"/>
              <a:t>Bx5 (Pelham Bay Park </a:t>
            </a:r>
            <a:r>
              <a:rPr lang="en-US" sz="1400" dirty="0" smtClean="0">
                <a:sym typeface="Wingdings" panose="05000000000000000000" pitchFamily="2" charset="2"/>
              </a:rPr>
              <a:t> Hunts Point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Bx6 (Hunts Point, Bronx </a:t>
            </a:r>
            <a:r>
              <a:rPr lang="en-US" sz="1400" dirty="0" smtClean="0">
                <a:sym typeface="Wingdings" panose="05000000000000000000" pitchFamily="2" charset="2"/>
              </a:rPr>
              <a:t> Washington Heights, Manhattan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Bx11 (Longwood, Bronx </a:t>
            </a:r>
            <a:r>
              <a:rPr lang="en-US" sz="1400" dirty="0" smtClean="0">
                <a:sym typeface="Wingdings" panose="05000000000000000000" pitchFamily="2" charset="2"/>
              </a:rPr>
              <a:t> GW Bridge Bus Station, Manhattan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Bx17 (Mott Haven </a:t>
            </a:r>
            <a:r>
              <a:rPr lang="en-US" sz="1400" dirty="0" smtClean="0">
                <a:sym typeface="Wingdings" panose="05000000000000000000" pitchFamily="2" charset="2"/>
              </a:rPr>
              <a:t> Fordham Plaza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Bx19 (NY Botanical Garden, Bronx </a:t>
            </a:r>
            <a:r>
              <a:rPr lang="en-US" sz="1400" dirty="0" smtClean="0">
                <a:sym typeface="Wingdings" panose="05000000000000000000" pitchFamily="2" charset="2"/>
              </a:rPr>
              <a:t> Riverbank State Park, Manhattan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Bx21 (Westchester Square </a:t>
            </a:r>
            <a:r>
              <a:rPr lang="en-US" sz="1400" dirty="0" smtClean="0">
                <a:sym typeface="Wingdings" panose="05000000000000000000" pitchFamily="2" charset="2"/>
              </a:rPr>
              <a:t> Mott Haven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Bx27 (</a:t>
            </a:r>
            <a:r>
              <a:rPr lang="en-US" sz="1400" dirty="0" err="1" smtClean="0"/>
              <a:t>Clasons</a:t>
            </a:r>
            <a:r>
              <a:rPr lang="en-US" sz="1400" dirty="0" smtClean="0"/>
              <a:t> Point </a:t>
            </a:r>
            <a:r>
              <a:rPr lang="en-US" sz="1400" dirty="0" smtClean="0">
                <a:sym typeface="Wingdings" panose="05000000000000000000" pitchFamily="2" charset="2"/>
              </a:rPr>
              <a:t> Soundview or Hunts Point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Bx35 (Hunts Point, Bronx </a:t>
            </a:r>
            <a:r>
              <a:rPr lang="en-US" sz="1400" dirty="0" smtClean="0">
                <a:sym typeface="Wingdings" panose="05000000000000000000" pitchFamily="2" charset="2"/>
              </a:rPr>
              <a:t> Washington Heights, Manhattan)</a:t>
            </a:r>
          </a:p>
          <a:p>
            <a:r>
              <a:rPr lang="en-US" sz="1400" dirty="0" smtClean="0"/>
              <a:t>Bx36 (Soundview, Bronx </a:t>
            </a:r>
            <a:r>
              <a:rPr lang="en-US" sz="1400" dirty="0" smtClean="0">
                <a:sym typeface="Wingdings" panose="05000000000000000000" pitchFamily="2" charset="2"/>
              </a:rPr>
              <a:t> Washington Heights, Manhattan)</a:t>
            </a:r>
            <a:endParaRPr lang="en-US" sz="1400" dirty="0" smtClean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801919"/>
              </p:ext>
            </p:extLst>
          </p:nvPr>
        </p:nvGraphicFramePr>
        <p:xfrm>
          <a:off x="-2059" y="3886200"/>
          <a:ext cx="7088658" cy="251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2886"/>
                <a:gridCol w="2362886"/>
                <a:gridCol w="2362886"/>
              </a:tblGrid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Rank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Bus Stop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Daily</a:t>
                      </a:r>
                      <a:r>
                        <a:rPr lang="en-US" sz="900" baseline="0" dirty="0" smtClean="0">
                          <a:latin typeface="+mj-lt"/>
                        </a:rPr>
                        <a:t> </a:t>
                      </a:r>
                      <a:r>
                        <a:rPr lang="en-US" sz="900" dirty="0" smtClean="0">
                          <a:latin typeface="+mj-lt"/>
                        </a:rPr>
                        <a:t>Boarding + Alighting</a:t>
                      </a:r>
                      <a:r>
                        <a:rPr lang="en-US" sz="900" baseline="0" dirty="0" smtClean="0">
                          <a:latin typeface="+mj-lt"/>
                        </a:rPr>
                        <a:t> (2015)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1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HUNTS POINT AV/E 163 ST (BX6)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4,103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2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 FARMS RD/WESTCHESTER AV (BX35)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2,734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3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 163 ST/HOE AV (BX5)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2,674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4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 FARMS RD/HOE AV (BX27)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2,672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5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SOUTHERN BL/E 174 ST (BX19)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1,982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6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HUNTS POINT AV/SOUTHERN BL (BX5)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1,976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7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E 174 ST/BRYANT AV (BX36)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1,974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8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SOUTHERN BL/HUNTS POINT AV (BX19)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1,787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9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SOUTHERN BL/E 163 ST (BX19)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1,685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  <a:tr h="203232">
                <a:tc>
                  <a:txBody>
                    <a:bodyPr/>
                    <a:lstStyle/>
                    <a:p>
                      <a:pPr algn="ctr"/>
                      <a:r>
                        <a:rPr lang="en-US" sz="900" dirty="0" smtClean="0">
                          <a:latin typeface="+mj-lt"/>
                        </a:rPr>
                        <a:t>10</a:t>
                      </a:r>
                      <a:endParaRPr lang="en-US" sz="9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W FARMS RD/WESTCHESTER AV (BX27)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1,667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81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086599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sz="1600" b="1" dirty="0" smtClean="0"/>
              <a:t>Transit </a:t>
            </a:r>
            <a:r>
              <a:rPr lang="en-US" sz="1600" b="1" dirty="0" smtClean="0"/>
              <a:t>Access</a:t>
            </a:r>
          </a:p>
          <a:p>
            <a:pPr lvl="1"/>
            <a:r>
              <a:rPr lang="en-US" sz="1400" dirty="0" smtClean="0"/>
              <a:t>3 elevated subway lines and 6 subway stations</a:t>
            </a:r>
          </a:p>
          <a:p>
            <a:pPr lvl="1"/>
            <a:r>
              <a:rPr lang="en-US" sz="1400" dirty="0" smtClean="0"/>
              <a:t>10 bus routes (1 future SBS along 163 St) and 95 bus stops</a:t>
            </a:r>
          </a:p>
          <a:p>
            <a:pPr lvl="1"/>
            <a:r>
              <a:rPr lang="en-US" sz="1400" dirty="0"/>
              <a:t>3 major transit </a:t>
            </a:r>
            <a:r>
              <a:rPr lang="en-US" sz="1400" dirty="0" smtClean="0"/>
              <a:t>hubs: Simpson </a:t>
            </a:r>
            <a:r>
              <a:rPr lang="en-US" sz="1400" dirty="0"/>
              <a:t>St, Hunts Point </a:t>
            </a:r>
            <a:r>
              <a:rPr lang="en-US" sz="1400" dirty="0" smtClean="0"/>
              <a:t>Ave, and </a:t>
            </a:r>
            <a:r>
              <a:rPr lang="en-US" sz="1400" dirty="0"/>
              <a:t>West Farms </a:t>
            </a:r>
            <a:r>
              <a:rPr lang="en-US" sz="1400" dirty="0" err="1" smtClean="0"/>
              <a:t>Sq</a:t>
            </a:r>
            <a:r>
              <a:rPr lang="en-US" sz="1400" dirty="0" smtClean="0"/>
              <a:t> (just outside of the study area)</a:t>
            </a:r>
            <a:endParaRPr lang="en-US" sz="1400" dirty="0"/>
          </a:p>
          <a:p>
            <a:pPr lvl="1"/>
            <a:r>
              <a:rPr lang="en-US" sz="1400" dirty="0" smtClean="0"/>
              <a:t>21 bus stops under the </a:t>
            </a:r>
            <a:r>
              <a:rPr lang="en-US" sz="1400" dirty="0" err="1" smtClean="0"/>
              <a:t>els</a:t>
            </a:r>
            <a:endParaRPr lang="en-US" sz="1400" dirty="0" smtClean="0"/>
          </a:p>
          <a:p>
            <a:r>
              <a:rPr lang="en-US" sz="1600" b="1" dirty="0" smtClean="0"/>
              <a:t>Bicycle Network</a:t>
            </a:r>
          </a:p>
          <a:p>
            <a:pPr lvl="1"/>
            <a:r>
              <a:rPr lang="en-US" sz="1400" dirty="0" smtClean="0"/>
              <a:t>1.7 miles greenways; 4 miles bicycle lanes; 0.6 mile shared lane; 1.7 </a:t>
            </a:r>
            <a:r>
              <a:rPr lang="en-US" sz="1400" dirty="0"/>
              <a:t>miles </a:t>
            </a:r>
            <a:r>
              <a:rPr lang="en-US" sz="1400" dirty="0" smtClean="0"/>
              <a:t>signed routes</a:t>
            </a:r>
          </a:p>
          <a:p>
            <a:r>
              <a:rPr lang="en-US" sz="1600" b="1" dirty="0" smtClean="0"/>
              <a:t>Truck Routes</a:t>
            </a:r>
          </a:p>
          <a:p>
            <a:pPr lvl="1"/>
            <a:r>
              <a:rPr lang="en-US" sz="1400" dirty="0" smtClean="0"/>
              <a:t>3 through truck routes; 5 local truck routes</a:t>
            </a:r>
          </a:p>
          <a:p>
            <a:r>
              <a:rPr lang="en-US" sz="1600" b="1" dirty="0" smtClean="0"/>
              <a:t>Vision Zero</a:t>
            </a:r>
          </a:p>
          <a:p>
            <a:pPr lvl="1"/>
            <a:r>
              <a:rPr lang="en-US" sz="1400" dirty="0" smtClean="0"/>
              <a:t>1 Vision Zero Priority </a:t>
            </a:r>
            <a:r>
              <a:rPr lang="en-US" sz="1400" dirty="0"/>
              <a:t>I</a:t>
            </a:r>
            <a:r>
              <a:rPr lang="en-US" sz="1400" dirty="0" smtClean="0"/>
              <a:t>ntersection (Southern Blvd @ Boston Rd @ 174 St)</a:t>
            </a:r>
          </a:p>
          <a:p>
            <a:pPr lvl="1"/>
            <a:r>
              <a:rPr lang="en-US" sz="1400" dirty="0" smtClean="0"/>
              <a:t>2 Vision Zero Priority Corridors (Crotona Ave + Southern Blvd)</a:t>
            </a:r>
          </a:p>
          <a:p>
            <a:r>
              <a:rPr lang="en-US" sz="1600" b="1" dirty="0" smtClean="0"/>
              <a:t>Open Space</a:t>
            </a:r>
          </a:p>
          <a:p>
            <a:pPr lvl="1"/>
            <a:r>
              <a:rPr lang="en-US" sz="1400" dirty="0" smtClean="0"/>
              <a:t>Crotona Park </a:t>
            </a:r>
            <a:r>
              <a:rPr lang="en-US" sz="1400" dirty="0"/>
              <a:t>(127.5 acres; </a:t>
            </a:r>
            <a:r>
              <a:rPr lang="en-US" sz="1400" dirty="0" smtClean="0"/>
              <a:t>‘Central Park’ of the South Bronx; 3.3-acre lake; largest pool in the Bronx; 20 tennis courts)</a:t>
            </a:r>
            <a:endParaRPr lang="en-US" sz="1400" dirty="0"/>
          </a:p>
          <a:p>
            <a:pPr lvl="1"/>
            <a:r>
              <a:rPr lang="en-US" sz="1400" dirty="0" smtClean="0"/>
              <a:t>Bronx River parks (Starlight Park + Concrete Plant Park)</a:t>
            </a:r>
          </a:p>
          <a:p>
            <a:r>
              <a:rPr lang="en-US" sz="1600" b="1" dirty="0"/>
              <a:t>Sheridan Expressway “</a:t>
            </a:r>
            <a:r>
              <a:rPr lang="en-US" sz="1600" b="1" dirty="0" err="1"/>
              <a:t>Boulevardization</a:t>
            </a:r>
            <a:r>
              <a:rPr lang="en-US" sz="1600" b="1" dirty="0"/>
              <a:t>”</a:t>
            </a:r>
          </a:p>
          <a:p>
            <a:pPr lvl="1"/>
            <a:r>
              <a:rPr lang="en-US" sz="1400" dirty="0"/>
              <a:t>Sheridan Expressway is planned to be transformed into a neighborhood boulevard to better connect the neighborhood and the Bronx River waterfront with three planned crossings*</a:t>
            </a:r>
            <a:endParaRPr lang="en-US" sz="1400" b="1" dirty="0"/>
          </a:p>
          <a:p>
            <a:pPr lvl="1"/>
            <a:endParaRPr lang="en-US" sz="14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Transportation Resources and Open Space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0003" y="6603416"/>
            <a:ext cx="9982796" cy="302112"/>
          </a:xfrm>
        </p:spPr>
        <p:txBody>
          <a:bodyPr/>
          <a:lstStyle/>
          <a:p>
            <a:r>
              <a:rPr lang="en-US" b="1" dirty="0" smtClean="0"/>
              <a:t>*Sheridan-Hunts </a:t>
            </a:r>
            <a:r>
              <a:rPr lang="en-US" b="1" dirty="0"/>
              <a:t>Point Land Use and Transportation Study: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www1.nyc.gov/site/planning/plans/sheridan-hunts-point/sheridan-hunts-point.page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16" y="-2494"/>
            <a:ext cx="5104566" cy="660591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34400" y="1676400"/>
            <a:ext cx="744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Crotona Park</a:t>
            </a:r>
            <a:endParaRPr lang="en-US" sz="1000" b="1" dirty="0"/>
          </a:p>
        </p:txBody>
      </p:sp>
      <p:sp>
        <p:nvSpPr>
          <p:cNvPr id="12" name="TextBox 11"/>
          <p:cNvSpPr txBox="1"/>
          <p:nvPr/>
        </p:nvSpPr>
        <p:spPr>
          <a:xfrm rot="16675162">
            <a:off x="10060863" y="4129593"/>
            <a:ext cx="107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Sheridan </a:t>
            </a:r>
            <a:r>
              <a:rPr lang="en-US" sz="1000" b="1" dirty="0" err="1" smtClean="0"/>
              <a:t>Expy</a:t>
            </a:r>
            <a:endParaRPr lang="en-US" sz="1000" b="1" dirty="0"/>
          </a:p>
        </p:txBody>
      </p:sp>
      <p:sp>
        <p:nvSpPr>
          <p:cNvPr id="13" name="TextBox 12"/>
          <p:cNvSpPr txBox="1"/>
          <p:nvPr/>
        </p:nvSpPr>
        <p:spPr>
          <a:xfrm rot="16783773">
            <a:off x="10322832" y="4673704"/>
            <a:ext cx="10700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Bronx River</a:t>
            </a:r>
            <a:endParaRPr lang="en-US" sz="1000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10347845" y="2458791"/>
            <a:ext cx="857465" cy="472873"/>
            <a:chOff x="3188466" y="1344388"/>
            <a:chExt cx="782595" cy="431586"/>
          </a:xfrm>
        </p:grpSpPr>
        <p:sp>
          <p:nvSpPr>
            <p:cNvPr id="14" name="TextBox 13"/>
            <p:cNvSpPr txBox="1"/>
            <p:nvPr/>
          </p:nvSpPr>
          <p:spPr>
            <a:xfrm>
              <a:off x="3188466" y="1344388"/>
              <a:ext cx="782595" cy="36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Planned Crossing</a:t>
              </a:r>
              <a:endParaRPr lang="en-US" sz="1000" b="1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 flipV="1">
              <a:off x="3782745" y="1649243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0070291" y="2862109"/>
            <a:ext cx="857465" cy="472873"/>
            <a:chOff x="3188466" y="1344388"/>
            <a:chExt cx="782595" cy="431586"/>
          </a:xfrm>
        </p:grpSpPr>
        <p:sp>
          <p:nvSpPr>
            <p:cNvPr id="26" name="TextBox 25"/>
            <p:cNvSpPr txBox="1"/>
            <p:nvPr/>
          </p:nvSpPr>
          <p:spPr>
            <a:xfrm>
              <a:off x="3188466" y="1344388"/>
              <a:ext cx="782595" cy="36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Planned </a:t>
              </a:r>
              <a:r>
                <a:rPr lang="en-US" sz="1000" b="1" dirty="0"/>
                <a:t>Crossing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 flipV="1">
              <a:off x="3782745" y="1649243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9934091" y="3309939"/>
            <a:ext cx="857465" cy="472873"/>
            <a:chOff x="3188466" y="1344388"/>
            <a:chExt cx="782595" cy="431586"/>
          </a:xfrm>
        </p:grpSpPr>
        <p:sp>
          <p:nvSpPr>
            <p:cNvPr id="30" name="TextBox 29"/>
            <p:cNvSpPr txBox="1"/>
            <p:nvPr/>
          </p:nvSpPr>
          <p:spPr>
            <a:xfrm>
              <a:off x="3188466" y="1344388"/>
              <a:ext cx="782595" cy="3651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Planned </a:t>
              </a:r>
              <a:r>
                <a:rPr lang="en-US" sz="1000" b="1" dirty="0"/>
                <a:t>Crossing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 flipV="1">
              <a:off x="3782745" y="1649243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595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Transit Hub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39" y="2"/>
            <a:ext cx="5101521" cy="6606988"/>
          </a:xfrm>
          <a:prstGeom prst="rect">
            <a:avLst/>
          </a:prstGeom>
        </p:spPr>
      </p:pic>
      <p:sp>
        <p:nvSpPr>
          <p:cNvPr id="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086599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b="1" dirty="0" smtClean="0"/>
              <a:t>Simpson St Transit Hub</a:t>
            </a:r>
          </a:p>
          <a:p>
            <a:pPr lvl="1"/>
            <a:r>
              <a:rPr lang="en-US" dirty="0" smtClean="0"/>
              <a:t>Subway: 2/5 Train</a:t>
            </a:r>
          </a:p>
          <a:p>
            <a:pPr lvl="1"/>
            <a:r>
              <a:rPr lang="en-US" dirty="0" smtClean="0"/>
              <a:t>Bus Terminal: Bx5, Bx11, Bx27, Bx35</a:t>
            </a:r>
          </a:p>
          <a:p>
            <a:pPr lvl="1"/>
            <a:r>
              <a:rPr lang="en-US" dirty="0" smtClean="0"/>
              <a:t>Bus Stop: Bx4/4A, Bx19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Hunts Point Ave Transit Hub</a:t>
            </a:r>
          </a:p>
          <a:p>
            <a:pPr lvl="1"/>
            <a:r>
              <a:rPr lang="en-US" dirty="0" smtClean="0"/>
              <a:t>Subway: 6 Train</a:t>
            </a:r>
          </a:p>
          <a:p>
            <a:pPr lvl="1"/>
            <a:r>
              <a:rPr lang="en-US" dirty="0" smtClean="0"/>
              <a:t>Bus Stop: Bx5, Bx6 (SBS in progress), Bx19</a:t>
            </a:r>
          </a:p>
          <a:p>
            <a:pPr lvl="1"/>
            <a:endParaRPr lang="en-US" dirty="0" smtClean="0"/>
          </a:p>
          <a:p>
            <a:r>
              <a:rPr lang="en-US" b="1" dirty="0"/>
              <a:t>West Farms </a:t>
            </a:r>
            <a:r>
              <a:rPr lang="en-US" b="1" dirty="0" err="1"/>
              <a:t>Sq</a:t>
            </a:r>
            <a:r>
              <a:rPr lang="en-US" b="1" dirty="0"/>
              <a:t> Transit Hub </a:t>
            </a:r>
            <a:r>
              <a:rPr lang="en-US" b="1" dirty="0" smtClean="0"/>
              <a:t>(just </a:t>
            </a:r>
            <a:r>
              <a:rPr lang="en-US" b="1" dirty="0"/>
              <a:t>outside of study </a:t>
            </a:r>
            <a:r>
              <a:rPr lang="en-US" b="1" dirty="0" smtClean="0"/>
              <a:t>area)</a:t>
            </a:r>
          </a:p>
          <a:p>
            <a:pPr lvl="1"/>
            <a:r>
              <a:rPr lang="en-US" dirty="0" smtClean="0"/>
              <a:t>Subway: 2/5 Train</a:t>
            </a:r>
          </a:p>
          <a:p>
            <a:pPr lvl="1"/>
            <a:r>
              <a:rPr lang="en-US" dirty="0"/>
              <a:t>Bus Terminal: </a:t>
            </a:r>
            <a:r>
              <a:rPr lang="en-US" dirty="0" smtClean="0"/>
              <a:t>Bx9</a:t>
            </a:r>
            <a:endParaRPr lang="en-US" dirty="0"/>
          </a:p>
          <a:p>
            <a:pPr lvl="1"/>
            <a:r>
              <a:rPr lang="en-US" dirty="0"/>
              <a:t>Bus Stop</a:t>
            </a:r>
            <a:r>
              <a:rPr lang="en-US" dirty="0" smtClean="0"/>
              <a:t>: Bx21, Bx36, Bx40, Bx42, Q44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8991600" y="4863250"/>
            <a:ext cx="762000" cy="76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258300" y="5870262"/>
            <a:ext cx="762000" cy="76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353801" y="762000"/>
            <a:ext cx="762000" cy="762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39" y="3050"/>
            <a:ext cx="5101521" cy="6600892"/>
          </a:xfrm>
          <a:prstGeom prst="rect">
            <a:avLst/>
          </a:prstGeom>
        </p:spPr>
      </p:pic>
      <p:sp>
        <p:nvSpPr>
          <p:cNvPr id="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086599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sz="1600" b="1" dirty="0" smtClean="0"/>
              <a:t>Future / New Bike Connections</a:t>
            </a:r>
          </a:p>
          <a:p>
            <a:pPr lvl="1"/>
            <a:r>
              <a:rPr lang="en-US" sz="1400" dirty="0" smtClean="0"/>
              <a:t>Starlight Park / Bronx River Greenway</a:t>
            </a:r>
          </a:p>
          <a:p>
            <a:pPr lvl="1"/>
            <a:r>
              <a:rPr lang="en-US" sz="1400" dirty="0"/>
              <a:t>Del Valle </a:t>
            </a:r>
            <a:r>
              <a:rPr lang="en-US" sz="1400" dirty="0" smtClean="0"/>
              <a:t>Square Path / South Bronx </a:t>
            </a:r>
            <a:r>
              <a:rPr lang="en-US" sz="1400" dirty="0"/>
              <a:t>Greenway </a:t>
            </a:r>
            <a:r>
              <a:rPr lang="en-US" sz="1400" dirty="0" smtClean="0"/>
              <a:t>(continuous </a:t>
            </a:r>
            <a:r>
              <a:rPr lang="en-US" sz="1400" dirty="0"/>
              <a:t>two-way path along Bruckner </a:t>
            </a:r>
            <a:r>
              <a:rPr lang="en-US" sz="1400" dirty="0" smtClean="0"/>
              <a:t>Boulevard from </a:t>
            </a:r>
            <a:r>
              <a:rPr lang="en-US" sz="1400" dirty="0"/>
              <a:t>Bronx River Ave to East 133rd </a:t>
            </a:r>
            <a:r>
              <a:rPr lang="en-US" sz="1400" dirty="0" smtClean="0"/>
              <a:t>Street)</a:t>
            </a:r>
          </a:p>
          <a:p>
            <a:pPr lvl="1"/>
            <a:endParaRPr lang="en-US" sz="1200" dirty="0" smtClean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Bicycle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0003" y="6610513"/>
            <a:ext cx="9982796" cy="302112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b="1" dirty="0"/>
              <a:t>Bruckner Boulevard </a:t>
            </a:r>
            <a:r>
              <a:rPr lang="en-US" b="1" dirty="0" smtClean="0"/>
              <a:t>– Hunts Point Safety Improvements: </a:t>
            </a:r>
            <a:r>
              <a:rPr lang="en-US" dirty="0" smtClean="0">
                <a:hlinkClick r:id="rId3"/>
              </a:rPr>
              <a:t>http://www.nyc.gov/html/dot/downloads/pdf/2015-03-bruckner-blvd.pdf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298" y="1754322"/>
            <a:ext cx="2687236" cy="463106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1204539" y="3035567"/>
            <a:ext cx="1797147" cy="1731217"/>
            <a:chOff x="4965858" y="2162908"/>
            <a:chExt cx="2353945" cy="1771189"/>
          </a:xfrm>
        </p:grpSpPr>
        <p:sp>
          <p:nvSpPr>
            <p:cNvPr id="60" name="Freeform 59"/>
            <p:cNvSpPr/>
            <p:nvPr/>
          </p:nvSpPr>
          <p:spPr>
            <a:xfrm>
              <a:off x="5380133" y="2162908"/>
              <a:ext cx="848793" cy="1771189"/>
            </a:xfrm>
            <a:custGeom>
              <a:avLst/>
              <a:gdLst>
                <a:gd name="connsiteX0" fmla="*/ 593969 w 765908"/>
                <a:gd name="connsiteY0" fmla="*/ 0 h 1758461"/>
                <a:gd name="connsiteX1" fmla="*/ 609600 w 765908"/>
                <a:gd name="connsiteY1" fmla="*/ 328246 h 1758461"/>
                <a:gd name="connsiteX2" fmla="*/ 765908 w 765908"/>
                <a:gd name="connsiteY2" fmla="*/ 445477 h 1758461"/>
                <a:gd name="connsiteX3" fmla="*/ 0 w 765908"/>
                <a:gd name="connsiteY3" fmla="*/ 1758461 h 1758461"/>
                <a:gd name="connsiteX0" fmla="*/ 593969 w 765908"/>
                <a:gd name="connsiteY0" fmla="*/ 0 h 1758461"/>
                <a:gd name="connsiteX1" fmla="*/ 609600 w 765908"/>
                <a:gd name="connsiteY1" fmla="*/ 328246 h 1758461"/>
                <a:gd name="connsiteX2" fmla="*/ 765908 w 765908"/>
                <a:gd name="connsiteY2" fmla="*/ 445477 h 1758461"/>
                <a:gd name="connsiteX3" fmla="*/ 406400 w 765908"/>
                <a:gd name="connsiteY3" fmla="*/ 1086338 h 1758461"/>
                <a:gd name="connsiteX4" fmla="*/ 0 w 765908"/>
                <a:gd name="connsiteY4" fmla="*/ 1758461 h 1758461"/>
                <a:gd name="connsiteX0" fmla="*/ 593969 w 765908"/>
                <a:gd name="connsiteY0" fmla="*/ 0 h 1758461"/>
                <a:gd name="connsiteX1" fmla="*/ 609600 w 765908"/>
                <a:gd name="connsiteY1" fmla="*/ 328246 h 1758461"/>
                <a:gd name="connsiteX2" fmla="*/ 765908 w 765908"/>
                <a:gd name="connsiteY2" fmla="*/ 445477 h 1758461"/>
                <a:gd name="connsiteX3" fmla="*/ 343877 w 765908"/>
                <a:gd name="connsiteY3" fmla="*/ 1094153 h 1758461"/>
                <a:gd name="connsiteX4" fmla="*/ 0 w 765908"/>
                <a:gd name="connsiteY4" fmla="*/ 1758461 h 1758461"/>
                <a:gd name="connsiteX0" fmla="*/ 676854 w 848793"/>
                <a:gd name="connsiteY0" fmla="*/ 0 h 1771189"/>
                <a:gd name="connsiteX1" fmla="*/ 692485 w 848793"/>
                <a:gd name="connsiteY1" fmla="*/ 328246 h 1771189"/>
                <a:gd name="connsiteX2" fmla="*/ 848793 w 848793"/>
                <a:gd name="connsiteY2" fmla="*/ 445477 h 1771189"/>
                <a:gd name="connsiteX3" fmla="*/ 426762 w 848793"/>
                <a:gd name="connsiteY3" fmla="*/ 1094153 h 1771189"/>
                <a:gd name="connsiteX4" fmla="*/ 0 w 848793"/>
                <a:gd name="connsiteY4" fmla="*/ 1771189 h 1771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793" h="1771189">
                  <a:moveTo>
                    <a:pt x="676854" y="0"/>
                  </a:moveTo>
                  <a:lnTo>
                    <a:pt x="692485" y="328246"/>
                  </a:lnTo>
                  <a:lnTo>
                    <a:pt x="848793" y="445477"/>
                  </a:lnTo>
                  <a:lnTo>
                    <a:pt x="426762" y="1094153"/>
                  </a:lnTo>
                  <a:lnTo>
                    <a:pt x="0" y="1771189"/>
                  </a:lnTo>
                </a:path>
              </a:pathLst>
            </a:custGeom>
            <a:noFill/>
            <a:ln w="57150">
              <a:solidFill>
                <a:schemeClr val="bg2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965858" y="2162908"/>
              <a:ext cx="1210506" cy="40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solidFill>
                    <a:schemeClr val="bg2"/>
                  </a:solidFill>
                </a:rPr>
                <a:t>Pedestrian Bridge</a:t>
              </a: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984731" y="2820966"/>
              <a:ext cx="13350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>
                  <a:solidFill>
                    <a:schemeClr val="bg2"/>
                  </a:solidFill>
                </a:rPr>
                <a:t>Starlight Park Phase II</a:t>
              </a:r>
              <a:endParaRPr lang="en-US" sz="1000" b="1" dirty="0">
                <a:solidFill>
                  <a:schemeClr val="bg2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68299" y="6140888"/>
            <a:ext cx="261909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Starlight Park / Bronx River Greenway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10" y="1753259"/>
            <a:ext cx="3512801" cy="4633191"/>
          </a:xfrm>
          <a:prstGeom prst="rect">
            <a:avLst/>
          </a:prstGeom>
        </p:spPr>
      </p:pic>
      <p:sp>
        <p:nvSpPr>
          <p:cNvPr id="13" name="Freeform 12"/>
          <p:cNvSpPr/>
          <p:nvPr/>
        </p:nvSpPr>
        <p:spPr>
          <a:xfrm>
            <a:off x="4734764" y="4762500"/>
            <a:ext cx="323850" cy="622300"/>
          </a:xfrm>
          <a:custGeom>
            <a:avLst/>
            <a:gdLst>
              <a:gd name="connsiteX0" fmla="*/ 263525 w 323850"/>
              <a:gd name="connsiteY0" fmla="*/ 0 h 622300"/>
              <a:gd name="connsiteX1" fmla="*/ 0 w 323850"/>
              <a:gd name="connsiteY1" fmla="*/ 276225 h 622300"/>
              <a:gd name="connsiteX2" fmla="*/ 323850 w 323850"/>
              <a:gd name="connsiteY2" fmla="*/ 622300 h 622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" h="622300">
                <a:moveTo>
                  <a:pt x="263525" y="0"/>
                </a:moveTo>
                <a:lnTo>
                  <a:pt x="0" y="276225"/>
                </a:lnTo>
                <a:lnTo>
                  <a:pt x="323850" y="622300"/>
                </a:lnTo>
              </a:path>
            </a:pathLst>
          </a:custGeom>
          <a:noFill/>
          <a:ln w="5715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731464" y="5035550"/>
            <a:ext cx="1009650" cy="1346200"/>
          </a:xfrm>
          <a:custGeom>
            <a:avLst/>
            <a:gdLst>
              <a:gd name="connsiteX0" fmla="*/ 1009650 w 1009650"/>
              <a:gd name="connsiteY0" fmla="*/ 0 h 1320800"/>
              <a:gd name="connsiteX1" fmla="*/ 0 w 1009650"/>
              <a:gd name="connsiteY1" fmla="*/ 1320800 h 1320800"/>
              <a:gd name="connsiteX0" fmla="*/ 1009650 w 1009650"/>
              <a:gd name="connsiteY0" fmla="*/ 0 h 1346200"/>
              <a:gd name="connsiteX1" fmla="*/ 0 w 1009650"/>
              <a:gd name="connsiteY1" fmla="*/ 1346200 h 134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9650" h="1346200">
                <a:moveTo>
                  <a:pt x="1009650" y="0"/>
                </a:moveTo>
                <a:lnTo>
                  <a:pt x="0" y="1346200"/>
                </a:lnTo>
              </a:path>
            </a:pathLst>
          </a:custGeom>
          <a:noFill/>
          <a:ln w="5715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741114" y="4787939"/>
            <a:ext cx="10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/>
                </a:solidFill>
              </a:rPr>
              <a:t>Del Valle Square </a:t>
            </a:r>
            <a:r>
              <a:rPr lang="en-US" sz="1000" b="1" dirty="0" smtClean="0">
                <a:solidFill>
                  <a:schemeClr val="bg2"/>
                </a:solidFill>
              </a:rPr>
              <a:t>Path</a:t>
            </a:r>
            <a:endParaRPr lang="en-US" sz="1000" b="1" dirty="0">
              <a:solidFill>
                <a:schemeClr val="bg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31476" y="5562789"/>
            <a:ext cx="101927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chemeClr val="bg2"/>
                </a:solidFill>
              </a:rPr>
              <a:t>South Bronx </a:t>
            </a:r>
            <a:r>
              <a:rPr lang="en-US" sz="1000" b="1" dirty="0" smtClean="0">
                <a:solidFill>
                  <a:schemeClr val="bg2"/>
                </a:solidFill>
              </a:rPr>
              <a:t>Greenway (Completed)</a:t>
            </a:r>
            <a:endParaRPr lang="en-US" sz="1000" b="1" dirty="0">
              <a:solidFill>
                <a:schemeClr val="bg2"/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2047875" y="2105025"/>
            <a:ext cx="542925" cy="1200150"/>
          </a:xfrm>
          <a:custGeom>
            <a:avLst/>
            <a:gdLst>
              <a:gd name="connsiteX0" fmla="*/ 542925 w 542925"/>
              <a:gd name="connsiteY0" fmla="*/ 0 h 1200150"/>
              <a:gd name="connsiteX1" fmla="*/ 523875 w 542925"/>
              <a:gd name="connsiteY1" fmla="*/ 190500 h 1200150"/>
              <a:gd name="connsiteX2" fmla="*/ 504825 w 542925"/>
              <a:gd name="connsiteY2" fmla="*/ 504825 h 1200150"/>
              <a:gd name="connsiteX3" fmla="*/ 276225 w 542925"/>
              <a:gd name="connsiteY3" fmla="*/ 895350 h 1200150"/>
              <a:gd name="connsiteX4" fmla="*/ 104775 w 542925"/>
              <a:gd name="connsiteY4" fmla="*/ 1162050 h 1200150"/>
              <a:gd name="connsiteX5" fmla="*/ 0 w 542925"/>
              <a:gd name="connsiteY5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2925" h="1200150">
                <a:moveTo>
                  <a:pt x="542925" y="0"/>
                </a:moveTo>
                <a:lnTo>
                  <a:pt x="523875" y="190500"/>
                </a:lnTo>
                <a:lnTo>
                  <a:pt x="504825" y="504825"/>
                </a:lnTo>
                <a:lnTo>
                  <a:pt x="276225" y="895350"/>
                </a:lnTo>
                <a:lnTo>
                  <a:pt x="104775" y="1162050"/>
                </a:lnTo>
                <a:lnTo>
                  <a:pt x="0" y="1200150"/>
                </a:lnTo>
              </a:path>
            </a:pathLst>
          </a:custGeom>
          <a:noFill/>
          <a:ln w="5715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2543175" y="2171700"/>
            <a:ext cx="238125" cy="428625"/>
          </a:xfrm>
          <a:custGeom>
            <a:avLst/>
            <a:gdLst>
              <a:gd name="connsiteX0" fmla="*/ 0 w 238125"/>
              <a:gd name="connsiteY0" fmla="*/ 428625 h 428625"/>
              <a:gd name="connsiteX1" fmla="*/ 238125 w 238125"/>
              <a:gd name="connsiteY1" fmla="*/ 0 h 42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25" h="428625">
                <a:moveTo>
                  <a:pt x="0" y="428625"/>
                </a:moveTo>
                <a:lnTo>
                  <a:pt x="238125" y="0"/>
                </a:lnTo>
              </a:path>
            </a:pathLst>
          </a:custGeom>
          <a:noFill/>
          <a:ln w="57150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3270808" y="6140888"/>
            <a:ext cx="33245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Del Valle Square Path / South Bronx Greenway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652593" y="3278664"/>
            <a:ext cx="10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Bronx River Greenway</a:t>
            </a:r>
            <a:endParaRPr lang="en-US" sz="1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8672461" y="6263998"/>
            <a:ext cx="1019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South Bronx Greenway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80120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Truck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1" y="-2495"/>
            <a:ext cx="5105400" cy="6605913"/>
          </a:xfrm>
          <a:prstGeom prst="rect">
            <a:avLst/>
          </a:prstGeom>
        </p:spPr>
      </p:pic>
      <p:sp>
        <p:nvSpPr>
          <p:cNvPr id="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086599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b="1" dirty="0" smtClean="0"/>
              <a:t>Through Truck Route</a:t>
            </a:r>
          </a:p>
          <a:p>
            <a:pPr lvl="1"/>
            <a:r>
              <a:rPr lang="en-US" dirty="0" smtClean="0"/>
              <a:t>Cross Bronx </a:t>
            </a:r>
            <a:r>
              <a:rPr lang="en-US" dirty="0" err="1" smtClean="0"/>
              <a:t>Expy</a:t>
            </a:r>
            <a:endParaRPr lang="en-US" dirty="0" smtClean="0"/>
          </a:p>
          <a:p>
            <a:pPr lvl="1"/>
            <a:r>
              <a:rPr lang="en-US" dirty="0"/>
              <a:t>Bruckner </a:t>
            </a:r>
            <a:r>
              <a:rPr lang="en-US" dirty="0" err="1"/>
              <a:t>Expy</a:t>
            </a:r>
            <a:endParaRPr lang="en-US" dirty="0"/>
          </a:p>
          <a:p>
            <a:pPr lvl="1"/>
            <a:r>
              <a:rPr lang="en-US" dirty="0" smtClean="0"/>
              <a:t>Sheridan </a:t>
            </a:r>
            <a:r>
              <a:rPr lang="en-US" dirty="0" err="1" smtClean="0"/>
              <a:t>Expy</a:t>
            </a:r>
            <a:r>
              <a:rPr lang="en-US" dirty="0"/>
              <a:t> (planned to be transformed into a neighborhood boulevard to better connect the neighborhood and the Bronx River </a:t>
            </a:r>
            <a:r>
              <a:rPr lang="en-US" dirty="0" smtClean="0"/>
              <a:t>waterfront*)</a:t>
            </a:r>
            <a:endParaRPr lang="en-US" dirty="0"/>
          </a:p>
          <a:p>
            <a:r>
              <a:rPr lang="en-US" b="1" dirty="0" smtClean="0"/>
              <a:t>Local Truck Route</a:t>
            </a:r>
          </a:p>
          <a:p>
            <a:pPr lvl="1"/>
            <a:r>
              <a:rPr lang="en-US" dirty="0" smtClean="0"/>
              <a:t>Southern Blvd</a:t>
            </a:r>
          </a:p>
          <a:p>
            <a:pPr lvl="2"/>
            <a:r>
              <a:rPr lang="en-US" dirty="0" smtClean="0"/>
              <a:t>Under </a:t>
            </a:r>
            <a:r>
              <a:rPr lang="en-US" dirty="0"/>
              <a:t>the El between Boston Rd and Westchester </a:t>
            </a:r>
            <a:r>
              <a:rPr lang="en-US" dirty="0" smtClean="0"/>
              <a:t>Ave</a:t>
            </a:r>
            <a:endParaRPr lang="en-US" dirty="0"/>
          </a:p>
          <a:p>
            <a:pPr lvl="1"/>
            <a:r>
              <a:rPr lang="en-US" dirty="0"/>
              <a:t>Boston </a:t>
            </a:r>
            <a:r>
              <a:rPr lang="en-US" dirty="0" smtClean="0"/>
              <a:t>Rd</a:t>
            </a:r>
          </a:p>
          <a:p>
            <a:pPr lvl="2"/>
            <a:r>
              <a:rPr lang="en-US" dirty="0" smtClean="0"/>
              <a:t>Under </a:t>
            </a:r>
            <a:r>
              <a:rPr lang="en-US" dirty="0"/>
              <a:t>the El between Southern Blvd and Cross Bronx </a:t>
            </a:r>
            <a:r>
              <a:rPr lang="en-US" dirty="0" err="1" smtClean="0"/>
              <a:t>Expy</a:t>
            </a:r>
            <a:endParaRPr lang="en-US" dirty="0"/>
          </a:p>
          <a:p>
            <a:pPr lvl="1"/>
            <a:r>
              <a:rPr lang="en-US" dirty="0"/>
              <a:t>Westchester </a:t>
            </a:r>
            <a:r>
              <a:rPr lang="en-US" dirty="0" smtClean="0"/>
              <a:t>Ave</a:t>
            </a:r>
          </a:p>
          <a:p>
            <a:pPr lvl="2"/>
            <a:r>
              <a:rPr lang="en-US" dirty="0" smtClean="0"/>
              <a:t>Under </a:t>
            </a:r>
            <a:r>
              <a:rPr lang="en-US" dirty="0"/>
              <a:t>the El between Southern Blvd and 163 St + between Whitlock Ave and Bronx River </a:t>
            </a:r>
            <a:r>
              <a:rPr lang="en-US" dirty="0" smtClean="0"/>
              <a:t>Ave</a:t>
            </a:r>
            <a:endParaRPr lang="en-US" dirty="0"/>
          </a:p>
          <a:p>
            <a:pPr lvl="1"/>
            <a:r>
              <a:rPr lang="en-US" dirty="0"/>
              <a:t>Whitlock Ave</a:t>
            </a:r>
          </a:p>
          <a:p>
            <a:pPr lvl="2"/>
            <a:r>
              <a:rPr lang="en-US" dirty="0"/>
              <a:t>Under the El between Westchester Ave and Aldus St</a:t>
            </a:r>
          </a:p>
          <a:p>
            <a:pPr lvl="1"/>
            <a:r>
              <a:rPr lang="en-US" dirty="0" smtClean="0"/>
              <a:t>163 St</a:t>
            </a:r>
          </a:p>
          <a:p>
            <a:pPr lvl="1"/>
            <a:r>
              <a:rPr lang="en-US" dirty="0" smtClean="0"/>
              <a:t>West Farms Rd – Boone Ave</a:t>
            </a:r>
          </a:p>
          <a:p>
            <a:pPr lvl="1"/>
            <a:r>
              <a:rPr lang="en-US" dirty="0" smtClean="0"/>
              <a:t>Bruckner Blvd</a:t>
            </a:r>
          </a:p>
          <a:p>
            <a:pPr lvl="1"/>
            <a:r>
              <a:rPr lang="en-US" dirty="0" smtClean="0"/>
              <a:t>Hunts Point Ave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9640860" y="6114378"/>
            <a:ext cx="835969" cy="553998"/>
            <a:chOff x="3825458" y="1351245"/>
            <a:chExt cx="762974" cy="505623"/>
          </a:xfrm>
        </p:grpSpPr>
        <p:sp>
          <p:nvSpPr>
            <p:cNvPr id="10" name="TextBox 9"/>
            <p:cNvSpPr txBox="1"/>
            <p:nvPr/>
          </p:nvSpPr>
          <p:spPr>
            <a:xfrm>
              <a:off x="3832116" y="1351245"/>
              <a:ext cx="756316" cy="505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Sheridan </a:t>
              </a:r>
              <a:r>
                <a:rPr lang="en-US" sz="1000" b="1" dirty="0" err="1" smtClean="0"/>
                <a:t>Expy</a:t>
              </a:r>
              <a:r>
                <a:rPr lang="en-US" sz="1000" b="1" dirty="0" smtClean="0"/>
                <a:t> NB Entrance</a:t>
              </a:r>
              <a:endParaRPr lang="en-US" sz="1000" b="1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3890249" y="1636562"/>
              <a:ext cx="56085" cy="7125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9742455" y="3945430"/>
            <a:ext cx="857521" cy="553997"/>
            <a:chOff x="3146389" y="1346031"/>
            <a:chExt cx="782646" cy="505627"/>
          </a:xfrm>
        </p:grpSpPr>
        <p:sp>
          <p:nvSpPr>
            <p:cNvPr id="18" name="TextBox 17"/>
            <p:cNvSpPr txBox="1"/>
            <p:nvPr/>
          </p:nvSpPr>
          <p:spPr>
            <a:xfrm>
              <a:off x="3146389" y="1346031"/>
              <a:ext cx="782646" cy="505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Sheridan </a:t>
              </a:r>
              <a:r>
                <a:rPr lang="en-US" sz="1000" b="1" dirty="0" err="1" smtClean="0"/>
                <a:t>Expy</a:t>
              </a:r>
              <a:r>
                <a:rPr lang="en-US" sz="1000" b="1" dirty="0" smtClean="0"/>
                <a:t> SB Exit</a:t>
              </a:r>
              <a:endParaRPr lang="en-US" sz="1000" b="1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 flipV="1">
              <a:off x="3782745" y="1649243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9380121" y="5460805"/>
            <a:ext cx="857521" cy="612967"/>
            <a:chOff x="3261817" y="1216526"/>
            <a:chExt cx="782646" cy="559448"/>
          </a:xfrm>
        </p:grpSpPr>
        <p:sp>
          <p:nvSpPr>
            <p:cNvPr id="45" name="TextBox 44"/>
            <p:cNvSpPr txBox="1"/>
            <p:nvPr/>
          </p:nvSpPr>
          <p:spPr>
            <a:xfrm>
              <a:off x="3261817" y="1216526"/>
              <a:ext cx="782646" cy="505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Bruckner </a:t>
              </a:r>
              <a:r>
                <a:rPr lang="en-US" sz="1000" b="1" dirty="0" err="1"/>
                <a:t>Expy</a:t>
              </a:r>
              <a:r>
                <a:rPr lang="en-US" sz="1000" b="1" dirty="0"/>
                <a:t> SB Exit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/>
            <p:cNvCxnSpPr/>
            <p:nvPr/>
          </p:nvCxnSpPr>
          <p:spPr>
            <a:xfrm flipH="1" flipV="1">
              <a:off x="3782745" y="1649243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0062492" y="2274114"/>
            <a:ext cx="1158173" cy="657549"/>
            <a:chOff x="2928027" y="1175836"/>
            <a:chExt cx="1057046" cy="600138"/>
          </a:xfrm>
        </p:grpSpPr>
        <p:sp>
          <p:nvSpPr>
            <p:cNvPr id="49" name="TextBox 48"/>
            <p:cNvSpPr txBox="1"/>
            <p:nvPr/>
          </p:nvSpPr>
          <p:spPr>
            <a:xfrm>
              <a:off x="2928027" y="1175836"/>
              <a:ext cx="1057046" cy="50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Planned Crossing to the Waterfront</a:t>
              </a:r>
              <a:endParaRPr lang="en-US" sz="1000" b="1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/>
            <p:nvPr/>
          </p:nvCxnSpPr>
          <p:spPr>
            <a:xfrm flipH="1" flipV="1">
              <a:off x="3782745" y="1649243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9775828" y="2818618"/>
            <a:ext cx="1158173" cy="553998"/>
            <a:chOff x="2901578" y="1280181"/>
            <a:chExt cx="1057046" cy="505628"/>
          </a:xfrm>
        </p:grpSpPr>
        <p:sp>
          <p:nvSpPr>
            <p:cNvPr id="57" name="TextBox 56"/>
            <p:cNvSpPr txBox="1"/>
            <p:nvPr/>
          </p:nvSpPr>
          <p:spPr>
            <a:xfrm>
              <a:off x="2901578" y="1280181"/>
              <a:ext cx="1057046" cy="50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Planned Crossing to the Waterfront</a:t>
              </a:r>
              <a:endParaRPr lang="en-US" sz="1000" b="1" dirty="0"/>
            </a:p>
          </p:txBody>
        </p:sp>
        <p:sp>
          <p:nvSpPr>
            <p:cNvPr id="58" name="Oval 57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 flipV="1">
              <a:off x="3782745" y="1649243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9498815" y="3340888"/>
            <a:ext cx="1223151" cy="553998"/>
            <a:chOff x="2789708" y="1356772"/>
            <a:chExt cx="1116350" cy="505628"/>
          </a:xfrm>
        </p:grpSpPr>
        <p:sp>
          <p:nvSpPr>
            <p:cNvPr id="65" name="TextBox 64"/>
            <p:cNvSpPr txBox="1"/>
            <p:nvPr/>
          </p:nvSpPr>
          <p:spPr>
            <a:xfrm>
              <a:off x="2789708" y="1356772"/>
              <a:ext cx="1057046" cy="50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Planned Crossing to the Waterfront</a:t>
              </a:r>
              <a:endParaRPr lang="en-US" sz="1000" b="1" dirty="0"/>
            </a:p>
          </p:txBody>
        </p:sp>
        <p:sp>
          <p:nvSpPr>
            <p:cNvPr id="66" name="Oval 65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/>
            <p:nvPr/>
          </p:nvCxnSpPr>
          <p:spPr>
            <a:xfrm flipH="1" flipV="1">
              <a:off x="3782745" y="1649243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10840711" y="3150480"/>
            <a:ext cx="970244" cy="605163"/>
            <a:chOff x="3747350" y="1695374"/>
            <a:chExt cx="885526" cy="552326"/>
          </a:xfrm>
        </p:grpSpPr>
        <p:sp>
          <p:nvSpPr>
            <p:cNvPr id="69" name="TextBox 68"/>
            <p:cNvSpPr txBox="1"/>
            <p:nvPr/>
          </p:nvSpPr>
          <p:spPr>
            <a:xfrm>
              <a:off x="3747350" y="1742072"/>
              <a:ext cx="885526" cy="50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Sheridan </a:t>
              </a:r>
              <a:r>
                <a:rPr lang="en-US" sz="1000" b="1" dirty="0" err="1"/>
                <a:t>Expy</a:t>
              </a:r>
              <a:r>
                <a:rPr lang="en-US" sz="1000" b="1" dirty="0"/>
                <a:t> NB Entrance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/>
            <p:cNvCxnSpPr/>
            <p:nvPr/>
          </p:nvCxnSpPr>
          <p:spPr>
            <a:xfrm flipH="1" flipV="1">
              <a:off x="3874054" y="1748128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10509823" y="4452268"/>
            <a:ext cx="970244" cy="605163"/>
            <a:chOff x="3747350" y="1695374"/>
            <a:chExt cx="885526" cy="552326"/>
          </a:xfrm>
        </p:grpSpPr>
        <p:sp>
          <p:nvSpPr>
            <p:cNvPr id="73" name="TextBox 72"/>
            <p:cNvSpPr txBox="1"/>
            <p:nvPr/>
          </p:nvSpPr>
          <p:spPr>
            <a:xfrm>
              <a:off x="3747350" y="1742072"/>
              <a:ext cx="885526" cy="505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/>
                <a:t>Sheridan </a:t>
              </a:r>
              <a:r>
                <a:rPr lang="en-US" sz="1000" b="1" dirty="0" err="1"/>
                <a:t>Expy</a:t>
              </a:r>
              <a:r>
                <a:rPr lang="en-US" sz="1000" b="1" dirty="0"/>
                <a:t> NB Exit</a:t>
              </a:r>
            </a:p>
          </p:txBody>
        </p:sp>
        <p:sp>
          <p:nvSpPr>
            <p:cNvPr id="74" name="Oval 73"/>
            <p:cNvSpPr/>
            <p:nvPr/>
          </p:nvSpPr>
          <p:spPr>
            <a:xfrm>
              <a:off x="3825458" y="1695374"/>
              <a:ext cx="80600" cy="806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Connector 74"/>
            <p:cNvCxnSpPr/>
            <p:nvPr/>
          </p:nvCxnSpPr>
          <p:spPr>
            <a:xfrm flipH="1" flipV="1">
              <a:off x="3874054" y="1748128"/>
              <a:ext cx="64008" cy="640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0003" y="6603416"/>
            <a:ext cx="9982796" cy="302112"/>
          </a:xfrm>
        </p:spPr>
        <p:txBody>
          <a:bodyPr/>
          <a:lstStyle/>
          <a:p>
            <a:r>
              <a:rPr lang="en-US" b="1" dirty="0" smtClean="0"/>
              <a:t>*Sheridan-Hunts </a:t>
            </a:r>
            <a:r>
              <a:rPr lang="en-US" b="1" dirty="0"/>
              <a:t>Point Land Use and Transportation Study: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www1.nyc.gov/site/planning/plans/sheridan-hunts-point/sheridan-hunts-point.page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45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-2493"/>
            <a:ext cx="5105396" cy="66059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Vision Zero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39" y="3048"/>
            <a:ext cx="5101521" cy="66008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8801" y="-3033"/>
            <a:ext cx="266699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Street Design</a:t>
            </a:r>
            <a:endParaRPr lang="en-US" sz="1600" b="1" dirty="0"/>
          </a:p>
        </p:txBody>
      </p:sp>
      <p:sp>
        <p:nvSpPr>
          <p:cNvPr id="8" name="Rectangle 7"/>
          <p:cNvSpPr/>
          <p:nvPr/>
        </p:nvSpPr>
        <p:spPr>
          <a:xfrm>
            <a:off x="7086598" y="-7186"/>
            <a:ext cx="32004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Priority Intersections, Corridors &amp; Areas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33601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DOT Capital Projects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-2495"/>
            <a:ext cx="5105400" cy="6605911"/>
          </a:xfrm>
          <a:prstGeom prst="rect">
            <a:avLst/>
          </a:prstGeom>
        </p:spPr>
      </p:pic>
      <p:sp>
        <p:nvSpPr>
          <p:cNvPr id="9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086599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sz="1400" b="1" dirty="0" smtClean="0"/>
              <a:t>Construction</a:t>
            </a:r>
          </a:p>
          <a:p>
            <a:pPr marL="515938" lvl="1" indent="-342900">
              <a:buFont typeface="+mj-lt"/>
              <a:buAutoNum type="arabicPeriod"/>
            </a:pPr>
            <a:r>
              <a:rPr lang="en-US" sz="1200" dirty="0"/>
              <a:t>Southern Blvd &amp; Boston Rd at E 174th St Intersection Safety Improvements </a:t>
            </a:r>
            <a:r>
              <a:rPr lang="en-US" sz="1200" dirty="0" smtClean="0"/>
              <a:t>(</a:t>
            </a:r>
            <a:r>
              <a:rPr lang="en-US" sz="1200" dirty="0"/>
              <a:t>construction will begin in Fall 2018 after </a:t>
            </a:r>
            <a:r>
              <a:rPr lang="en-US" sz="1200" dirty="0" err="1"/>
              <a:t>DDC</a:t>
            </a:r>
            <a:r>
              <a:rPr lang="en-US" sz="1200" dirty="0"/>
              <a:t> sewer and water main capital reconstruction</a:t>
            </a:r>
            <a:r>
              <a:rPr lang="en-US" sz="1200" dirty="0" smtClean="0"/>
              <a:t>)</a:t>
            </a:r>
            <a:endParaRPr lang="en-US" sz="1200" dirty="0"/>
          </a:p>
          <a:p>
            <a:pPr marL="515938" lvl="1" indent="-342900">
              <a:buFont typeface="+mj-lt"/>
              <a:buAutoNum type="arabicPeriod"/>
            </a:pPr>
            <a:r>
              <a:rPr lang="en-US" sz="1200" dirty="0" smtClean="0"/>
              <a:t>Safe </a:t>
            </a:r>
            <a:r>
              <a:rPr lang="en-US" sz="1200" dirty="0"/>
              <a:t>Route to Transit (</a:t>
            </a:r>
            <a:r>
              <a:rPr lang="en-US" sz="1200" dirty="0" smtClean="0"/>
              <a:t>HWSRT200C; FY16)</a:t>
            </a:r>
          </a:p>
          <a:p>
            <a:pPr marL="515938" lvl="1" indent="-342900">
              <a:buFont typeface="+mj-lt"/>
              <a:buAutoNum type="arabicPeriod"/>
            </a:pPr>
            <a:r>
              <a:rPr lang="en-US" sz="1200" dirty="0" smtClean="0"/>
              <a:t>Sandy </a:t>
            </a:r>
            <a:r>
              <a:rPr lang="en-US" sz="1200" dirty="0"/>
              <a:t>Phase II </a:t>
            </a:r>
            <a:r>
              <a:rPr lang="en-US" sz="1200" dirty="0" smtClean="0"/>
              <a:t>Resurfacing (SAND349FM; FY16)</a:t>
            </a:r>
          </a:p>
          <a:p>
            <a:r>
              <a:rPr lang="en-US" sz="1400" b="1" dirty="0" smtClean="0"/>
              <a:t>Funded</a:t>
            </a:r>
          </a:p>
          <a:p>
            <a:pPr marL="515938" lvl="1" indent="-342900">
              <a:buFont typeface="+mj-lt"/>
              <a:buAutoNum type="arabicPeriod" startAt="4"/>
            </a:pPr>
            <a:r>
              <a:rPr lang="en-US" sz="1200" dirty="0" smtClean="0"/>
              <a:t>South </a:t>
            </a:r>
            <a:r>
              <a:rPr lang="en-US" sz="1200" dirty="0"/>
              <a:t>Bronx East-West Crosstown SBS </a:t>
            </a:r>
            <a:r>
              <a:rPr lang="en-US" sz="1200" dirty="0" smtClean="0"/>
              <a:t>(HWX100SBC; FY18)</a:t>
            </a:r>
          </a:p>
          <a:p>
            <a:pPr marL="515938" lvl="1" indent="-342900">
              <a:buFont typeface="+mj-lt"/>
              <a:buAutoNum type="arabicPeriod" startAt="4"/>
            </a:pPr>
            <a:r>
              <a:rPr lang="en-US" sz="1200" dirty="0" smtClean="0"/>
              <a:t>Del </a:t>
            </a:r>
            <a:r>
              <a:rPr lang="en-US" sz="1200" dirty="0"/>
              <a:t>Valle Square/</a:t>
            </a:r>
            <a:r>
              <a:rPr lang="en-US" sz="1200" dirty="0" err="1"/>
              <a:t>Crames</a:t>
            </a:r>
            <a:r>
              <a:rPr lang="en-US" sz="1200" dirty="0"/>
              <a:t> Square Traffic, Safety &amp; Plaza </a:t>
            </a:r>
            <a:r>
              <a:rPr lang="en-US" sz="1200" dirty="0" smtClean="0"/>
              <a:t>Improvements (P-102DELV; FY18)</a:t>
            </a:r>
          </a:p>
          <a:p>
            <a:r>
              <a:rPr lang="en-US" sz="1400" b="1" dirty="0" smtClean="0"/>
              <a:t>Underfunded</a:t>
            </a:r>
            <a:endParaRPr lang="en-US" sz="1400" b="1" dirty="0"/>
          </a:p>
          <a:p>
            <a:pPr marL="515938" lvl="1" indent="-342900">
              <a:buFont typeface="+mj-lt"/>
              <a:buAutoNum type="arabicPeriod" startAt="6"/>
            </a:pPr>
            <a:r>
              <a:rPr lang="en-US" sz="1200" dirty="0"/>
              <a:t>Bronx Highways and Parkways E 174th St (</a:t>
            </a:r>
            <a:r>
              <a:rPr lang="en-US" sz="1200" dirty="0" smtClean="0"/>
              <a:t>2066720; FY19; not proceeding)</a:t>
            </a:r>
          </a:p>
          <a:p>
            <a:pPr marL="515938" lvl="1" indent="-342900">
              <a:buFont typeface="+mj-lt"/>
              <a:buAutoNum type="arabicPeriod" startAt="6"/>
            </a:pPr>
            <a:r>
              <a:rPr lang="en-US" sz="1200" dirty="0"/>
              <a:t>Bronx Highways and Parkways Bruckner </a:t>
            </a:r>
            <a:r>
              <a:rPr lang="en-US" sz="1200" dirty="0" err="1"/>
              <a:t>Expwy</a:t>
            </a:r>
            <a:r>
              <a:rPr lang="en-US" sz="1200" dirty="0"/>
              <a:t> Sb (</a:t>
            </a:r>
            <a:r>
              <a:rPr lang="en-US" sz="1200" dirty="0" smtClean="0"/>
              <a:t>2075351; FY36; proceeding)</a:t>
            </a:r>
          </a:p>
          <a:p>
            <a:pPr marL="515938" lvl="1" indent="-342900">
              <a:buFont typeface="+mj-lt"/>
              <a:buAutoNum type="arabicPeriod" startAt="6"/>
            </a:pPr>
            <a:r>
              <a:rPr lang="en-US" sz="1200" dirty="0"/>
              <a:t>Multi-Site Pedestrian Safety (HWPEDSF4; FY17</a:t>
            </a:r>
            <a:r>
              <a:rPr lang="en-US" sz="1200" dirty="0" smtClean="0"/>
              <a:t>)</a:t>
            </a:r>
            <a:endParaRPr lang="en-US" sz="1200" dirty="0"/>
          </a:p>
          <a:p>
            <a:r>
              <a:rPr lang="en-US" sz="1400" b="1" dirty="0" smtClean="0"/>
              <a:t>Unfunded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sz="1200" dirty="0" smtClean="0"/>
              <a:t>Louis </a:t>
            </a:r>
            <a:r>
              <a:rPr lang="en-US" sz="1200" dirty="0"/>
              <a:t>Nine Blvd Safety Improvements </a:t>
            </a:r>
            <a:r>
              <a:rPr lang="en-US" sz="1200" dirty="0" smtClean="0"/>
              <a:t>(</a:t>
            </a:r>
            <a:r>
              <a:rPr lang="en-US" sz="1200" dirty="0" err="1" smtClean="0"/>
              <a:t>NNLOUISNIN</a:t>
            </a:r>
            <a:r>
              <a:rPr lang="en-US" sz="1200" dirty="0" smtClean="0"/>
              <a:t>; FY19)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sz="1200" dirty="0"/>
              <a:t>Safety Improvements on </a:t>
            </a:r>
            <a:r>
              <a:rPr lang="en-US" sz="1200" dirty="0" err="1"/>
              <a:t>Intervale</a:t>
            </a:r>
            <a:r>
              <a:rPr lang="en-US" sz="1200" dirty="0"/>
              <a:t> Ave at Dawson St &amp; E169th St (</a:t>
            </a:r>
            <a:r>
              <a:rPr lang="en-US" sz="1200" dirty="0" err="1"/>
              <a:t>NNINTERDAW</a:t>
            </a:r>
            <a:r>
              <a:rPr lang="en-US" sz="1200" dirty="0"/>
              <a:t>; FY19)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sz="1200" dirty="0" smtClean="0"/>
              <a:t>Safety </a:t>
            </a:r>
            <a:r>
              <a:rPr lang="en-US" sz="1200" dirty="0"/>
              <a:t>Improvements on Prospect Ave at Dawson/Ave St. John/Rev Polite Ave (</a:t>
            </a:r>
            <a:r>
              <a:rPr lang="en-US" sz="1200" dirty="0" err="1" smtClean="0"/>
              <a:t>NNPROSPECT</a:t>
            </a:r>
            <a:r>
              <a:rPr lang="en-US" sz="1200" dirty="0" smtClean="0"/>
              <a:t>; FY19)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sz="1200" dirty="0" smtClean="0"/>
              <a:t>Westchester </a:t>
            </a:r>
            <a:r>
              <a:rPr lang="en-US" sz="1200" dirty="0"/>
              <a:t>Avenue and Whitlock Avenue Pedestrian Safety Improvements (</a:t>
            </a:r>
            <a:r>
              <a:rPr lang="en-US" sz="1200" dirty="0" err="1" smtClean="0"/>
              <a:t>NN-XWHIT</a:t>
            </a:r>
            <a:r>
              <a:rPr lang="en-US" sz="1200" dirty="0" smtClean="0"/>
              <a:t>; FY20)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sz="1200" dirty="0"/>
              <a:t>Bronx Highways and Parkways 174th St-nth Ped </a:t>
            </a:r>
            <a:r>
              <a:rPr lang="en-US" sz="1200" dirty="0" err="1"/>
              <a:t>Brdg</a:t>
            </a:r>
            <a:r>
              <a:rPr lang="en-US" sz="1200" dirty="0"/>
              <a:t> (206672A; </a:t>
            </a:r>
            <a:r>
              <a:rPr lang="en-US" sz="1200" dirty="0" smtClean="0"/>
              <a:t>FY26</a:t>
            </a:r>
            <a:r>
              <a:rPr lang="en-US" sz="1200" dirty="0"/>
              <a:t>)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sz="1200" dirty="0"/>
              <a:t>Bronx Highways and Parkways 174th St-</a:t>
            </a:r>
            <a:r>
              <a:rPr lang="en-US" sz="1200" dirty="0" err="1"/>
              <a:t>sth</a:t>
            </a:r>
            <a:r>
              <a:rPr lang="en-US" sz="1200" dirty="0"/>
              <a:t> Ped </a:t>
            </a:r>
            <a:r>
              <a:rPr lang="en-US" sz="1200" dirty="0" err="1"/>
              <a:t>Brdg</a:t>
            </a:r>
            <a:r>
              <a:rPr lang="en-US" sz="1200" dirty="0"/>
              <a:t> (206672B; </a:t>
            </a:r>
            <a:r>
              <a:rPr lang="en-US" sz="1200" dirty="0" smtClean="0"/>
              <a:t>FY27)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sz="1200" dirty="0"/>
              <a:t>Westchester Ave (</a:t>
            </a:r>
            <a:r>
              <a:rPr lang="en-US" sz="1200" dirty="0" smtClean="0"/>
              <a:t>2240180; FY25)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sz="1200" dirty="0" smtClean="0"/>
              <a:t>Bronx </a:t>
            </a:r>
            <a:r>
              <a:rPr lang="en-US" sz="1200" dirty="0"/>
              <a:t>Highways and Parkways Bruckner </a:t>
            </a:r>
            <a:r>
              <a:rPr lang="en-US" sz="1200" dirty="0" err="1" smtClean="0"/>
              <a:t>Expwy</a:t>
            </a:r>
            <a:r>
              <a:rPr lang="en-US" sz="1200" dirty="0"/>
              <a:t> </a:t>
            </a:r>
            <a:r>
              <a:rPr lang="en-US" sz="1200" dirty="0" smtClean="0"/>
              <a:t>(2076929; FY24)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sz="1200" dirty="0" smtClean="0"/>
              <a:t>Bronx </a:t>
            </a:r>
            <a:r>
              <a:rPr lang="en-US" sz="1200" dirty="0"/>
              <a:t>Highways and Parkways Bruckner </a:t>
            </a:r>
            <a:r>
              <a:rPr lang="en-US" sz="1200" dirty="0" err="1"/>
              <a:t>Expwy</a:t>
            </a:r>
            <a:r>
              <a:rPr lang="en-US" sz="1200" dirty="0"/>
              <a:t> </a:t>
            </a:r>
            <a:r>
              <a:rPr lang="en-US" sz="1200" dirty="0" err="1" smtClean="0"/>
              <a:t>Nb</a:t>
            </a:r>
            <a:r>
              <a:rPr lang="en-US" sz="1200" dirty="0"/>
              <a:t> (</a:t>
            </a:r>
            <a:r>
              <a:rPr lang="en-US" sz="1200" dirty="0" smtClean="0"/>
              <a:t>2066672; FY23)</a:t>
            </a:r>
            <a:endParaRPr lang="en-US" sz="1200" dirty="0"/>
          </a:p>
          <a:p>
            <a:pPr marL="515938" lvl="1" indent="-342900">
              <a:buFont typeface="+mj-lt"/>
              <a:buAutoNum type="arabicPeriod" startAt="9"/>
            </a:pPr>
            <a:endParaRPr lang="en-US" sz="1200" i="1" dirty="0"/>
          </a:p>
        </p:txBody>
      </p:sp>
      <p:sp>
        <p:nvSpPr>
          <p:cNvPr id="12" name="TextBox 11"/>
          <p:cNvSpPr txBox="1"/>
          <p:nvPr/>
        </p:nvSpPr>
        <p:spPr>
          <a:xfrm>
            <a:off x="8953494" y="5333996"/>
            <a:ext cx="20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0653712" y="3054241"/>
            <a:ext cx="20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3</a:t>
            </a:r>
            <a:endParaRPr lang="en-US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982073" y="6087372"/>
            <a:ext cx="20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4</a:t>
            </a:r>
            <a:endParaRPr 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474200" y="6234274"/>
            <a:ext cx="20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0668000" y="5580217"/>
            <a:ext cx="20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8</a:t>
            </a:r>
            <a:endParaRPr lang="en-US" sz="1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11634788" y="2438400"/>
            <a:ext cx="20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6</a:t>
            </a:r>
            <a:endParaRPr lang="en-US" sz="1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229849" y="5726905"/>
            <a:ext cx="20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7</a:t>
            </a:r>
            <a:endParaRPr lang="en-US" sz="1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11025189" y="2286714"/>
            <a:ext cx="352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13</a:t>
            </a:r>
            <a:endParaRPr lang="en-US" sz="10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9053507" y="2987222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9</a:t>
            </a:r>
            <a:endParaRPr lang="en-US" sz="10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848600" y="4933950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11</a:t>
            </a:r>
            <a:endParaRPr lang="en-US" sz="1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8622502" y="4266708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10</a:t>
            </a:r>
            <a:endParaRPr lang="en-US" sz="10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8274541" y="6296358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10</a:t>
            </a:r>
            <a:endParaRPr lang="en-US" sz="10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10325094" y="4266708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12</a:t>
            </a:r>
            <a:endParaRPr lang="en-US" sz="10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1210452" y="2481738"/>
            <a:ext cx="352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14</a:t>
            </a:r>
            <a:endParaRPr lang="en-US" sz="10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0796587" y="4135262"/>
            <a:ext cx="352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15</a:t>
            </a:r>
            <a:endParaRPr lang="en-US" sz="1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10451978" y="5819068"/>
            <a:ext cx="352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16</a:t>
            </a:r>
            <a:endParaRPr lang="en-US" sz="10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0741392" y="5859448"/>
            <a:ext cx="35242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17</a:t>
            </a:r>
            <a:endParaRPr lang="en-US" sz="1000" b="1" dirty="0"/>
          </a:p>
        </p:txBody>
      </p:sp>
      <p:sp>
        <p:nvSpPr>
          <p:cNvPr id="3" name="Oval 2"/>
          <p:cNvSpPr/>
          <p:nvPr/>
        </p:nvSpPr>
        <p:spPr>
          <a:xfrm>
            <a:off x="10135368" y="1943100"/>
            <a:ext cx="100062" cy="100062"/>
          </a:xfrm>
          <a:prstGeom prst="ellipse">
            <a:avLst/>
          </a:prstGeom>
          <a:solidFill>
            <a:srgbClr val="2177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988022" y="1870020"/>
            <a:ext cx="200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0413877" y="5755644"/>
            <a:ext cx="451768" cy="84840"/>
          </a:xfrm>
          <a:prstGeom prst="line">
            <a:avLst/>
          </a:prstGeom>
          <a:ln w="28575">
            <a:solidFill>
              <a:srgbClr val="FDAE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>
            <a:off x="10585605" y="5763602"/>
            <a:ext cx="95553" cy="91575"/>
          </a:xfrm>
          <a:prstGeom prst="triangle">
            <a:avLst/>
          </a:prstGeom>
          <a:solidFill>
            <a:srgbClr val="E31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0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Traffic Counts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-2495"/>
            <a:ext cx="5105399" cy="6605911"/>
          </a:xfrm>
          <a:prstGeom prst="rect">
            <a:avLst/>
          </a:prstGeom>
        </p:spPr>
      </p:pic>
      <p:sp>
        <p:nvSpPr>
          <p:cNvPr id="8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-1" y="551265"/>
            <a:ext cx="7086599" cy="6306735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b="1" dirty="0" smtClean="0"/>
              <a:t>Proposed Turning Movement Counts (</a:t>
            </a:r>
            <a:r>
              <a:rPr lang="en-US" b="1" dirty="0" err="1" smtClean="0"/>
              <a:t>TMC</a:t>
            </a:r>
            <a:r>
              <a:rPr lang="en-US" b="1" dirty="0" smtClean="0"/>
              <a:t>)</a:t>
            </a:r>
            <a:endParaRPr lang="en-US" dirty="0"/>
          </a:p>
          <a:p>
            <a:pPr marL="515938" lvl="1" indent="-342900">
              <a:buFont typeface="+mj-lt"/>
              <a:buAutoNum type="arabicPeriod"/>
            </a:pPr>
            <a:r>
              <a:rPr lang="en-US" dirty="0"/>
              <a:t>Claremont Parkway @ Crotona Ave</a:t>
            </a:r>
          </a:p>
          <a:p>
            <a:pPr marL="515938" lvl="1" indent="-342900">
              <a:buFont typeface="+mj-lt"/>
              <a:buAutoNum type="arabicPeriod"/>
            </a:pPr>
            <a:r>
              <a:rPr lang="en-US" dirty="0"/>
              <a:t>Louis Nine Blvd @ Boston Rd</a:t>
            </a:r>
          </a:p>
          <a:p>
            <a:pPr marL="515938" lvl="1" indent="-342900">
              <a:buFont typeface="+mj-lt"/>
              <a:buAutoNum type="arabicPeriod"/>
            </a:pPr>
            <a:r>
              <a:rPr lang="en-US" dirty="0"/>
              <a:t>Southern Blvd @ Freeman St @ Louis Nine Blvd</a:t>
            </a:r>
          </a:p>
          <a:p>
            <a:pPr marL="515938" lvl="1" indent="-342900">
              <a:buFont typeface="+mj-lt"/>
              <a:buAutoNum type="arabicPeriod"/>
            </a:pPr>
            <a:r>
              <a:rPr lang="en-US" dirty="0"/>
              <a:t>Southern Blvd @ Westchester Ave</a:t>
            </a:r>
          </a:p>
          <a:p>
            <a:pPr marL="515938" lvl="1" indent="-342900">
              <a:buFont typeface="+mj-lt"/>
              <a:buAutoNum type="arabicPeriod"/>
            </a:pPr>
            <a:r>
              <a:rPr lang="en-US" dirty="0"/>
              <a:t>172 St @ </a:t>
            </a:r>
            <a:r>
              <a:rPr lang="en-US" dirty="0" err="1"/>
              <a:t>Vyse</a:t>
            </a:r>
            <a:r>
              <a:rPr lang="en-US" dirty="0"/>
              <a:t> Ave</a:t>
            </a:r>
          </a:p>
          <a:p>
            <a:pPr marL="515938" lvl="1" indent="-342900">
              <a:buFont typeface="+mj-lt"/>
              <a:buAutoNum type="arabicPeriod"/>
            </a:pPr>
            <a:r>
              <a:rPr lang="en-US" dirty="0"/>
              <a:t>Westchester Ave @ Longfellow Ave @ 167 St</a:t>
            </a:r>
          </a:p>
          <a:p>
            <a:pPr marL="515938" lvl="1" indent="-342900">
              <a:buFont typeface="+mj-lt"/>
              <a:buAutoNum type="arabicPeriod"/>
            </a:pPr>
            <a:r>
              <a:rPr lang="en-US" dirty="0"/>
              <a:t>Westchester Ave @ Whitlock Ave</a:t>
            </a:r>
          </a:p>
          <a:p>
            <a:pPr marL="515938" lvl="1" indent="-342900">
              <a:buFont typeface="+mj-lt"/>
              <a:buAutoNum type="arabicPeriod"/>
            </a:pPr>
            <a:r>
              <a:rPr lang="en-US" dirty="0"/>
              <a:t>Westchester Ave @ Hoe Ave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 smtClean="0"/>
              <a:t>Proposed Automatic Traffic Recorders (ATR)</a:t>
            </a:r>
            <a:endParaRPr lang="en-US" dirty="0"/>
          </a:p>
          <a:p>
            <a:pPr marL="515938" lvl="1" indent="-342900">
              <a:buFont typeface="+mj-lt"/>
              <a:buAutoNum type="arabicPeriod" startAt="9"/>
            </a:pPr>
            <a:r>
              <a:rPr lang="en-US" dirty="0"/>
              <a:t>Crotona Park East between Crotona Park North and Crotona Park East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dirty="0"/>
              <a:t>Louis Nine Blvd between Jennings St and 170 St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dirty="0"/>
              <a:t>Southern Blvd between Freeman St and Home St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dirty="0"/>
              <a:t>165 St between Fox St and Westchester Ave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dirty="0"/>
              <a:t>Westchester Ave between Southern Blvd and Simpson St</a:t>
            </a:r>
          </a:p>
          <a:p>
            <a:pPr marL="515938" lvl="1" indent="-342900">
              <a:buFont typeface="+mj-lt"/>
              <a:buAutoNum type="arabicPeriod" startAt="9"/>
            </a:pPr>
            <a:r>
              <a:rPr lang="en-US" dirty="0"/>
              <a:t>Westchester Ave between </a:t>
            </a:r>
            <a:r>
              <a:rPr lang="en-US" dirty="0" err="1"/>
              <a:t>Intervale</a:t>
            </a:r>
            <a:r>
              <a:rPr lang="en-US" dirty="0"/>
              <a:t> Ave and Kelly 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95048" y="1933150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</a:t>
            </a:r>
            <a:endParaRPr lang="en-US" sz="1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711799" y="2349682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2</a:t>
            </a:r>
            <a:endParaRPr lang="en-US" sz="1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9296400" y="3704632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3</a:t>
            </a:r>
            <a:endParaRPr 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151144" y="5050893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4</a:t>
            </a:r>
            <a:endParaRPr lang="en-US" sz="10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9416651" y="4886763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5</a:t>
            </a:r>
            <a:endParaRPr lang="en-US" sz="1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9963150" y="4495098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329865" y="4264219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7</a:t>
            </a:r>
            <a:endParaRPr lang="en-US" sz="10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9963150" y="2728471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/>
              <a:t>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972675" y="1425606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9</a:t>
            </a:r>
            <a:endParaRPr lang="en-US" sz="1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9099945" y="2963537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10</a:t>
            </a:r>
            <a:endParaRPr lang="en-US" sz="1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316642" y="3991872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11</a:t>
            </a:r>
            <a:endParaRPr lang="en-US" sz="10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845150" y="5513927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12</a:t>
            </a:r>
            <a:endParaRPr lang="en-US" sz="1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047562" y="5411907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13</a:t>
            </a:r>
            <a:endParaRPr 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8274846" y="5926988"/>
            <a:ext cx="3881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/>
              <a:t>14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342892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94" y="-1662"/>
            <a:ext cx="5102812" cy="6602563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187479" y="3258941"/>
            <a:ext cx="2740407" cy="265437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153752" y="3260712"/>
            <a:ext cx="3687117" cy="2652602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3152106" y="1112713"/>
            <a:ext cx="3688763" cy="204420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87480" y="1112714"/>
            <a:ext cx="2740406" cy="204857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7943850" y="1435100"/>
            <a:ext cx="2952750" cy="4832350"/>
          </a:xfrm>
          <a:custGeom>
            <a:avLst/>
            <a:gdLst>
              <a:gd name="connsiteX0" fmla="*/ 2952750 w 2952750"/>
              <a:gd name="connsiteY0" fmla="*/ 0 h 4832350"/>
              <a:gd name="connsiteX1" fmla="*/ 2749550 w 2952750"/>
              <a:gd name="connsiteY1" fmla="*/ 127000 h 4832350"/>
              <a:gd name="connsiteX2" fmla="*/ 2260600 w 2952750"/>
              <a:gd name="connsiteY2" fmla="*/ 495300 h 4832350"/>
              <a:gd name="connsiteX3" fmla="*/ 1435100 w 2952750"/>
              <a:gd name="connsiteY3" fmla="*/ 2343150 h 4832350"/>
              <a:gd name="connsiteX4" fmla="*/ 1416050 w 2952750"/>
              <a:gd name="connsiteY4" fmla="*/ 2476500 h 4832350"/>
              <a:gd name="connsiteX5" fmla="*/ 1416050 w 2952750"/>
              <a:gd name="connsiteY5" fmla="*/ 3765550 h 4832350"/>
              <a:gd name="connsiteX6" fmla="*/ 1377950 w 2952750"/>
              <a:gd name="connsiteY6" fmla="*/ 3886200 h 4832350"/>
              <a:gd name="connsiteX7" fmla="*/ 1187450 w 2952750"/>
              <a:gd name="connsiteY7" fmla="*/ 4032250 h 4832350"/>
              <a:gd name="connsiteX8" fmla="*/ 0 w 2952750"/>
              <a:gd name="connsiteY8" fmla="*/ 4832350 h 483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52750" h="4832350">
                <a:moveTo>
                  <a:pt x="2952750" y="0"/>
                </a:moveTo>
                <a:lnTo>
                  <a:pt x="2749550" y="127000"/>
                </a:lnTo>
                <a:lnTo>
                  <a:pt x="2260600" y="495300"/>
                </a:lnTo>
                <a:lnTo>
                  <a:pt x="1435100" y="2343150"/>
                </a:lnTo>
                <a:lnTo>
                  <a:pt x="1416050" y="2476500"/>
                </a:lnTo>
                <a:lnTo>
                  <a:pt x="1416050" y="3765550"/>
                </a:lnTo>
                <a:lnTo>
                  <a:pt x="1377950" y="3886200"/>
                </a:lnTo>
                <a:lnTo>
                  <a:pt x="1187450" y="4032250"/>
                </a:lnTo>
                <a:lnTo>
                  <a:pt x="0" y="4832350"/>
                </a:ln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Issues &amp; Opportunities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0" y="749579"/>
            <a:ext cx="3505200" cy="5954079"/>
          </a:xfrm>
        </p:spPr>
        <p:txBody>
          <a:bodyPr wrap="square" lIns="457200" tIns="457200" rIns="914400" bIns="457200" numCol="1" spcCol="457200">
            <a:noAutofit/>
          </a:bodyPr>
          <a:lstStyle/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bg1"/>
                </a:solidFill>
              </a:rPr>
              <a:t>Under </a:t>
            </a:r>
            <a:r>
              <a:rPr lang="en-US" b="1" dirty="0">
                <a:solidFill>
                  <a:schemeClr val="bg1"/>
                </a:solidFill>
              </a:rPr>
              <a:t>the </a:t>
            </a:r>
            <a:r>
              <a:rPr lang="en-US" b="1" dirty="0" err="1" smtClean="0">
                <a:solidFill>
                  <a:schemeClr val="bg1"/>
                </a:solidFill>
              </a:rPr>
              <a:t>Els</a:t>
            </a:r>
            <a:endParaRPr lang="en-US" b="1" dirty="0" smtClean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 smtClean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 smtClean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 smtClean="0">
              <a:solidFill>
                <a:schemeClr val="bg1"/>
              </a:solidFill>
            </a:endParaRP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bg1"/>
                </a:solidFill>
              </a:rPr>
              <a:t>Crotona Park</a:t>
            </a:r>
            <a:endParaRPr lang="en-US" b="1" dirty="0">
              <a:solidFill>
                <a:schemeClr val="bg1"/>
              </a:solidFill>
            </a:endParaRP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Connectivity</a:t>
            </a:r>
            <a:endParaRPr lang="en-US" sz="1600" b="1" dirty="0">
              <a:solidFill>
                <a:schemeClr val="bg1"/>
              </a:solidFill>
            </a:endParaRP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Louis </a:t>
            </a:r>
            <a:r>
              <a:rPr lang="en-US" sz="1600" b="1" dirty="0">
                <a:solidFill>
                  <a:schemeClr val="bg1"/>
                </a:solidFill>
              </a:rPr>
              <a:t>Nine </a:t>
            </a:r>
            <a:r>
              <a:rPr lang="en-US" sz="1600" b="1" dirty="0" smtClean="0">
                <a:solidFill>
                  <a:schemeClr val="bg1"/>
                </a:solidFill>
              </a:rPr>
              <a:t>Blvd Connection</a:t>
            </a:r>
            <a:endParaRPr lang="en-US" sz="1600" b="1" dirty="0">
              <a:solidFill>
                <a:schemeClr val="bg1"/>
              </a:solidFill>
            </a:endParaRP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174 St Connection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Crotona </a:t>
            </a:r>
            <a:r>
              <a:rPr lang="en-US" sz="1600" b="1" dirty="0">
                <a:solidFill>
                  <a:schemeClr val="bg1"/>
                </a:solidFill>
              </a:rPr>
              <a:t>Ave @ Claremont </a:t>
            </a:r>
            <a:r>
              <a:rPr lang="en-US" sz="1600" b="1" dirty="0" smtClean="0">
                <a:solidFill>
                  <a:schemeClr val="bg1"/>
                </a:solidFill>
              </a:rPr>
              <a:t>Pkwy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Crotona </a:t>
            </a:r>
            <a:r>
              <a:rPr lang="en-US" sz="1600" b="1" dirty="0">
                <a:solidFill>
                  <a:schemeClr val="bg1"/>
                </a:solidFill>
              </a:rPr>
              <a:t>Park </a:t>
            </a:r>
            <a:r>
              <a:rPr lang="en-US" sz="1600" b="1" dirty="0" smtClean="0">
                <a:solidFill>
                  <a:schemeClr val="bg1"/>
                </a:solidFill>
              </a:rPr>
              <a:t>East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2967919" y="749580"/>
            <a:ext cx="4069695" cy="5954078"/>
          </a:xfrm>
        </p:spPr>
        <p:txBody>
          <a:bodyPr wrap="square" lIns="457200" tIns="457200" rIns="457200" bIns="457200" numCol="1" spcCol="457200">
            <a:noAutofit/>
          </a:bodyPr>
          <a:lstStyle/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chemeClr val="bg1"/>
                </a:solidFill>
              </a:rPr>
              <a:t>Pedestrian </a:t>
            </a:r>
            <a:r>
              <a:rPr lang="en-US" b="1" dirty="0" smtClean="0">
                <a:solidFill>
                  <a:schemeClr val="bg1"/>
                </a:solidFill>
              </a:rPr>
              <a:t>Realm</a:t>
            </a:r>
          </a:p>
          <a:p>
            <a:pPr marL="342900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Southern </a:t>
            </a:r>
            <a:r>
              <a:rPr lang="en-US" sz="1600" b="1" dirty="0">
                <a:solidFill>
                  <a:schemeClr val="bg1"/>
                </a:solidFill>
              </a:rPr>
              <a:t>Blvd </a:t>
            </a:r>
            <a:r>
              <a:rPr lang="en-US" sz="1600" b="1" dirty="0" smtClean="0">
                <a:solidFill>
                  <a:schemeClr val="bg1"/>
                </a:solidFill>
              </a:rPr>
              <a:t>Retail Corridor</a:t>
            </a:r>
          </a:p>
          <a:p>
            <a:pPr marL="342900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Simpson </a:t>
            </a:r>
            <a:r>
              <a:rPr lang="en-US" sz="1600" b="1" dirty="0">
                <a:solidFill>
                  <a:schemeClr val="bg1"/>
                </a:solidFill>
              </a:rPr>
              <a:t>St </a:t>
            </a:r>
            <a:r>
              <a:rPr lang="en-US" sz="1600" b="1" dirty="0" smtClean="0">
                <a:solidFill>
                  <a:schemeClr val="bg1"/>
                </a:solidFill>
              </a:rPr>
              <a:t>Triangle</a:t>
            </a:r>
          </a:p>
          <a:p>
            <a:pPr marL="342900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Monsignor </a:t>
            </a:r>
            <a:r>
              <a:rPr lang="en-US" sz="1600" b="1" dirty="0">
                <a:solidFill>
                  <a:schemeClr val="bg1"/>
                </a:solidFill>
              </a:rPr>
              <a:t>Del Valle </a:t>
            </a:r>
            <a:r>
              <a:rPr lang="en-US" sz="1600" b="1" dirty="0" smtClean="0">
                <a:solidFill>
                  <a:schemeClr val="bg1"/>
                </a:solidFill>
              </a:rPr>
              <a:t>Square</a:t>
            </a:r>
            <a:endParaRPr lang="en-US" sz="1600" b="1" dirty="0">
              <a:solidFill>
                <a:schemeClr val="bg1"/>
              </a:solidFill>
            </a:endParaRP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>
                <a:solidFill>
                  <a:schemeClr val="bg1"/>
                </a:solidFill>
              </a:rPr>
              <a:t>Horseshoe Park Triangle</a:t>
            </a:r>
          </a:p>
          <a:p>
            <a:pPr>
              <a:lnSpc>
                <a:spcPts val="2400"/>
              </a:lnSpc>
              <a:spcBef>
                <a:spcPts val="0"/>
              </a:spcBef>
            </a:pPr>
            <a:endParaRPr lang="en-US" b="1" dirty="0" smtClean="0">
              <a:solidFill>
                <a:schemeClr val="bg1"/>
              </a:solidFill>
            </a:endParaRPr>
          </a:p>
          <a:p>
            <a:pPr mar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b="1" dirty="0" smtClean="0">
                <a:solidFill>
                  <a:schemeClr val="bg1"/>
                </a:solidFill>
              </a:rPr>
              <a:t>Westchester Ave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163 St / Rev James A Polite Ave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Southern Blvd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West Farms Rd Bus Terminal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Hoe Ave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Longfellow Ave / 167 St</a:t>
            </a:r>
          </a:p>
          <a:p>
            <a:pPr marL="344488" indent="-342900">
              <a:lnSpc>
                <a:spcPts val="2400"/>
              </a:lnSpc>
              <a:spcBef>
                <a:spcPts val="0"/>
              </a:spcBef>
              <a:buFont typeface="+mj-lt"/>
              <a:buAutoNum type="arabicParenR"/>
            </a:pPr>
            <a:r>
              <a:rPr lang="en-US" sz="1600" b="1" dirty="0" smtClean="0">
                <a:solidFill>
                  <a:schemeClr val="bg1"/>
                </a:solidFill>
              </a:rPr>
              <a:t>Whitlock Ave</a:t>
            </a:r>
          </a:p>
        </p:txBody>
      </p:sp>
      <p:sp>
        <p:nvSpPr>
          <p:cNvPr id="5" name="Freeform 4"/>
          <p:cNvSpPr/>
          <p:nvPr/>
        </p:nvSpPr>
        <p:spPr>
          <a:xfrm>
            <a:off x="8914453" y="2597356"/>
            <a:ext cx="465175" cy="1219323"/>
          </a:xfrm>
          <a:custGeom>
            <a:avLst/>
            <a:gdLst>
              <a:gd name="connsiteX0" fmla="*/ 0 w 419100"/>
              <a:gd name="connsiteY0" fmla="*/ 0 h 1098550"/>
              <a:gd name="connsiteX1" fmla="*/ 82550 w 419100"/>
              <a:gd name="connsiteY1" fmla="*/ 57150 h 1098550"/>
              <a:gd name="connsiteX2" fmla="*/ 419100 w 419100"/>
              <a:gd name="connsiteY2" fmla="*/ 1098550 h 1098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9100" h="1098550">
                <a:moveTo>
                  <a:pt x="0" y="0"/>
                </a:moveTo>
                <a:lnTo>
                  <a:pt x="82550" y="57150"/>
                </a:lnTo>
                <a:lnTo>
                  <a:pt x="419100" y="1098550"/>
                </a:lnTo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0463230" y="4476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6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7508356" y="320817"/>
            <a:ext cx="2910869" cy="2431598"/>
          </a:xfrm>
          <a:custGeom>
            <a:avLst/>
            <a:gdLst>
              <a:gd name="connsiteX0" fmla="*/ 800100 w 2622550"/>
              <a:gd name="connsiteY0" fmla="*/ 0 h 2190750"/>
              <a:gd name="connsiteX1" fmla="*/ 1047750 w 2622550"/>
              <a:gd name="connsiteY1" fmla="*/ 155575 h 2190750"/>
              <a:gd name="connsiteX2" fmla="*/ 2108200 w 2622550"/>
              <a:gd name="connsiteY2" fmla="*/ 990600 h 2190750"/>
              <a:gd name="connsiteX3" fmla="*/ 2257425 w 2622550"/>
              <a:gd name="connsiteY3" fmla="*/ 1047750 h 2190750"/>
              <a:gd name="connsiteX4" fmla="*/ 2339975 w 2622550"/>
              <a:gd name="connsiteY4" fmla="*/ 889000 h 2190750"/>
              <a:gd name="connsiteX5" fmla="*/ 2622550 w 2622550"/>
              <a:gd name="connsiteY5" fmla="*/ 1028700 h 2190750"/>
              <a:gd name="connsiteX6" fmla="*/ 2492375 w 2622550"/>
              <a:gd name="connsiteY6" fmla="*/ 1289050 h 2190750"/>
              <a:gd name="connsiteX7" fmla="*/ 2289175 w 2622550"/>
              <a:gd name="connsiteY7" fmla="*/ 1190625 h 2190750"/>
              <a:gd name="connsiteX8" fmla="*/ 2235200 w 2622550"/>
              <a:gd name="connsiteY8" fmla="*/ 1333500 h 2190750"/>
              <a:gd name="connsiteX9" fmla="*/ 1908175 w 2622550"/>
              <a:gd name="connsiteY9" fmla="*/ 1593850 h 2190750"/>
              <a:gd name="connsiteX10" fmla="*/ 1809750 w 2622550"/>
              <a:gd name="connsiteY10" fmla="*/ 1628775 h 2190750"/>
              <a:gd name="connsiteX11" fmla="*/ 1743075 w 2622550"/>
              <a:gd name="connsiteY11" fmla="*/ 1638300 h 2190750"/>
              <a:gd name="connsiteX12" fmla="*/ 1479550 w 2622550"/>
              <a:gd name="connsiteY12" fmla="*/ 1657350 h 2190750"/>
              <a:gd name="connsiteX13" fmla="*/ 1390650 w 2622550"/>
              <a:gd name="connsiteY13" fmla="*/ 1670050 h 2190750"/>
              <a:gd name="connsiteX14" fmla="*/ 1203325 w 2622550"/>
              <a:gd name="connsiteY14" fmla="*/ 1781175 h 2190750"/>
              <a:gd name="connsiteX15" fmla="*/ 1076325 w 2622550"/>
              <a:gd name="connsiteY15" fmla="*/ 1943100 h 2190750"/>
              <a:gd name="connsiteX16" fmla="*/ 955675 w 2622550"/>
              <a:gd name="connsiteY16" fmla="*/ 2070100 h 2190750"/>
              <a:gd name="connsiteX17" fmla="*/ 752475 w 2622550"/>
              <a:gd name="connsiteY17" fmla="*/ 2190750 h 2190750"/>
              <a:gd name="connsiteX18" fmla="*/ 0 w 2622550"/>
              <a:gd name="connsiteY18" fmla="*/ 1943100 h 2190750"/>
              <a:gd name="connsiteX19" fmla="*/ 800100 w 2622550"/>
              <a:gd name="connsiteY19" fmla="*/ 0 h 219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22550" h="2190750">
                <a:moveTo>
                  <a:pt x="800100" y="0"/>
                </a:moveTo>
                <a:lnTo>
                  <a:pt x="1047750" y="155575"/>
                </a:lnTo>
                <a:lnTo>
                  <a:pt x="2108200" y="990600"/>
                </a:lnTo>
                <a:lnTo>
                  <a:pt x="2257425" y="1047750"/>
                </a:lnTo>
                <a:lnTo>
                  <a:pt x="2339975" y="889000"/>
                </a:lnTo>
                <a:lnTo>
                  <a:pt x="2622550" y="1028700"/>
                </a:lnTo>
                <a:lnTo>
                  <a:pt x="2492375" y="1289050"/>
                </a:lnTo>
                <a:lnTo>
                  <a:pt x="2289175" y="1190625"/>
                </a:lnTo>
                <a:lnTo>
                  <a:pt x="2235200" y="1333500"/>
                </a:lnTo>
                <a:lnTo>
                  <a:pt x="1908175" y="1593850"/>
                </a:lnTo>
                <a:lnTo>
                  <a:pt x="1809750" y="1628775"/>
                </a:lnTo>
                <a:lnTo>
                  <a:pt x="1743075" y="1638300"/>
                </a:lnTo>
                <a:lnTo>
                  <a:pt x="1479550" y="1657350"/>
                </a:lnTo>
                <a:lnTo>
                  <a:pt x="1390650" y="1670050"/>
                </a:lnTo>
                <a:lnTo>
                  <a:pt x="1203325" y="1781175"/>
                </a:lnTo>
                <a:lnTo>
                  <a:pt x="1076325" y="1943100"/>
                </a:lnTo>
                <a:lnTo>
                  <a:pt x="955675" y="2070100"/>
                </a:lnTo>
                <a:lnTo>
                  <a:pt x="752475" y="2190750"/>
                </a:lnTo>
                <a:lnTo>
                  <a:pt x="0" y="1943100"/>
                </a:lnTo>
                <a:lnTo>
                  <a:pt x="800100" y="0"/>
                </a:lnTo>
                <a:close/>
              </a:path>
            </a:pathLst>
          </a:cu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130928" y="1877660"/>
            <a:ext cx="137160" cy="13716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9303430" y="3777511"/>
            <a:ext cx="137160" cy="137160"/>
          </a:xfrm>
          <a:prstGeom prst="ellips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8" name="Oval 47"/>
          <p:cNvSpPr/>
          <p:nvPr/>
        </p:nvSpPr>
        <p:spPr>
          <a:xfrm>
            <a:off x="9543874" y="6270535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8979601" y="5457366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8176815" y="5449128"/>
            <a:ext cx="137160" cy="1371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4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8118094" y="2122851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4</a:t>
            </a:r>
            <a:endParaRPr lang="en-US" sz="1000" b="1" dirty="0"/>
          </a:p>
        </p:txBody>
      </p:sp>
      <p:sp>
        <p:nvSpPr>
          <p:cNvPr id="51" name="Oval 50"/>
          <p:cNvSpPr/>
          <p:nvPr/>
        </p:nvSpPr>
        <p:spPr>
          <a:xfrm>
            <a:off x="10093449" y="470154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7885401" y="620220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1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9327953" y="4746899"/>
            <a:ext cx="83344" cy="1526382"/>
          </a:xfrm>
          <a:custGeom>
            <a:avLst/>
            <a:gdLst>
              <a:gd name="connsiteX0" fmla="*/ 66675 w 66675"/>
              <a:gd name="connsiteY0" fmla="*/ 1533525 h 1533525"/>
              <a:gd name="connsiteX1" fmla="*/ 0 w 66675"/>
              <a:gd name="connsiteY1" fmla="*/ 552450 h 1533525"/>
              <a:gd name="connsiteX2" fmla="*/ 0 w 66675"/>
              <a:gd name="connsiteY2" fmla="*/ 0 h 1533525"/>
              <a:gd name="connsiteX0" fmla="*/ 83343 w 83343"/>
              <a:gd name="connsiteY0" fmla="*/ 1526382 h 1526382"/>
              <a:gd name="connsiteX1" fmla="*/ 0 w 83343"/>
              <a:gd name="connsiteY1" fmla="*/ 552450 h 1526382"/>
              <a:gd name="connsiteX2" fmla="*/ 0 w 83343"/>
              <a:gd name="connsiteY2" fmla="*/ 0 h 1526382"/>
              <a:gd name="connsiteX0" fmla="*/ 123825 w 123825"/>
              <a:gd name="connsiteY0" fmla="*/ 1526382 h 1526382"/>
              <a:gd name="connsiteX1" fmla="*/ 0 w 123825"/>
              <a:gd name="connsiteY1" fmla="*/ 554831 h 1526382"/>
              <a:gd name="connsiteX2" fmla="*/ 40482 w 123825"/>
              <a:gd name="connsiteY2" fmla="*/ 0 h 1526382"/>
              <a:gd name="connsiteX0" fmla="*/ 83343 w 83343"/>
              <a:gd name="connsiteY0" fmla="*/ 1526382 h 1526382"/>
              <a:gd name="connsiteX1" fmla="*/ 7143 w 83343"/>
              <a:gd name="connsiteY1" fmla="*/ 554831 h 1526382"/>
              <a:gd name="connsiteX2" fmla="*/ 0 w 83343"/>
              <a:gd name="connsiteY2" fmla="*/ 0 h 1526382"/>
              <a:gd name="connsiteX0" fmla="*/ 83344 w 83344"/>
              <a:gd name="connsiteY0" fmla="*/ 1526382 h 1526382"/>
              <a:gd name="connsiteX1" fmla="*/ 0 w 83344"/>
              <a:gd name="connsiteY1" fmla="*/ 552450 h 1526382"/>
              <a:gd name="connsiteX2" fmla="*/ 1 w 83344"/>
              <a:gd name="connsiteY2" fmla="*/ 0 h 152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44" h="1526382">
                <a:moveTo>
                  <a:pt x="83344" y="1526382"/>
                </a:moveTo>
                <a:lnTo>
                  <a:pt x="0" y="552450"/>
                </a:lnTo>
                <a:cubicBezTo>
                  <a:pt x="0" y="368300"/>
                  <a:pt x="1" y="184150"/>
                  <a:pt x="1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9301522" y="5235005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2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9418081" y="5149898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3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>
          <a:xfrm>
            <a:off x="9553641" y="5061775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4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9971204" y="1493853"/>
            <a:ext cx="137160" cy="13716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>
                <a:solidFill>
                  <a:schemeClr val="bg1"/>
                </a:solidFill>
              </a:rPr>
              <a:t>5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09770" y="1546175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3"/>
                </a:solidFill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128364" y="3021089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3"/>
                </a:solidFill>
              </a:rPr>
              <a:t>2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314289" y="5510090"/>
            <a:ext cx="2551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solidFill>
                  <a:schemeClr val="accent2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619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83" y="3643666"/>
            <a:ext cx="5486400" cy="2737104"/>
          </a:xfrm>
          <a:prstGeom prst="rect">
            <a:avLst/>
          </a:prstGeom>
        </p:spPr>
      </p:pic>
      <p:sp>
        <p:nvSpPr>
          <p:cNvPr id="37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0" y="788847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Background</a:t>
            </a:r>
          </a:p>
          <a:p>
            <a:pPr lvl="1"/>
            <a:r>
              <a:rPr lang="en-US" dirty="0"/>
              <a:t>Height varies dramatically</a:t>
            </a:r>
          </a:p>
          <a:p>
            <a:pPr lvl="1"/>
            <a:r>
              <a:rPr lang="en-US" dirty="0"/>
              <a:t>1 travel lane + 1 service lane + 1 parking lane</a:t>
            </a:r>
          </a:p>
          <a:p>
            <a:pPr lvl="1"/>
            <a:r>
              <a:rPr lang="en-US" dirty="0"/>
              <a:t>Yellow columns ~ bus stops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" b="7001"/>
          <a:stretch/>
        </p:blipFill>
        <p:spPr>
          <a:xfrm>
            <a:off x="0" y="3647095"/>
            <a:ext cx="59436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3" b="8353"/>
          <a:stretch/>
        </p:blipFill>
        <p:spPr>
          <a:xfrm>
            <a:off x="0" y="788847"/>
            <a:ext cx="59436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err="1" smtClean="0"/>
              <a:t>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281926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Westchester Ave @ 163 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39807"/>
            <a:ext cx="2133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Westchester Ave @ Simpson St</a:t>
            </a:r>
          </a:p>
        </p:txBody>
      </p:sp>
      <p:sp>
        <p:nvSpPr>
          <p:cNvPr id="8" name="Rectangle 7"/>
          <p:cNvSpPr/>
          <p:nvPr/>
        </p:nvSpPr>
        <p:spPr>
          <a:xfrm>
            <a:off x="2749897" y="5222468"/>
            <a:ext cx="914400" cy="114300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086559" y="5363081"/>
            <a:ext cx="6968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Bus Stop with Yellow Column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123028" y="1257790"/>
            <a:ext cx="696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~3 to 4 stories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37385" y="4817535"/>
            <a:ext cx="696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~1 to 2 stories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64297" y="2645641"/>
            <a:ext cx="689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Travel Lane</a:t>
            </a:r>
          </a:p>
        </p:txBody>
      </p:sp>
      <p:grpSp>
        <p:nvGrpSpPr>
          <p:cNvPr id="29" name="Group 28"/>
          <p:cNvGrpSpPr/>
          <p:nvPr/>
        </p:nvGrpSpPr>
        <p:grpSpPr>
          <a:xfrm flipH="1">
            <a:off x="3111948" y="993635"/>
            <a:ext cx="93129" cy="2206766"/>
            <a:chOff x="1866389" y="914400"/>
            <a:chExt cx="84232" cy="2339721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1866389" y="914400"/>
              <a:ext cx="0" cy="2339721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1866389" y="914400"/>
              <a:ext cx="8423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1866389" y="3254121"/>
              <a:ext cx="8423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038600" y="4721537"/>
            <a:ext cx="91440" cy="1392325"/>
            <a:chOff x="1866389" y="914400"/>
            <a:chExt cx="84232" cy="2339721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1950621" y="914400"/>
              <a:ext cx="0" cy="2339721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1866389" y="914400"/>
              <a:ext cx="8423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1866389" y="3254121"/>
              <a:ext cx="84232" cy="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3762069" y="2904861"/>
            <a:ext cx="1567341" cy="196799"/>
            <a:chOff x="3447575" y="2957990"/>
            <a:chExt cx="1335114" cy="167640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447575" y="3049430"/>
              <a:ext cx="1335114" cy="7620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3447575" y="2957990"/>
              <a:ext cx="0" cy="9144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3868289" y="2986565"/>
              <a:ext cx="0" cy="9144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4782689" y="3032285"/>
              <a:ext cx="0" cy="9144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4325489" y="3003710"/>
              <a:ext cx="0" cy="91440"/>
            </a:xfrm>
            <a:prstGeom prst="line">
              <a:avLst/>
            </a:prstGeom>
            <a:ln w="1905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4220262" y="2671103"/>
            <a:ext cx="650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Service Lane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663216" y="2691467"/>
            <a:ext cx="823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Parking Lane</a:t>
            </a:r>
          </a:p>
        </p:txBody>
      </p:sp>
    </p:spTree>
    <p:extLst>
      <p:ext uri="{BB962C8B-B14F-4D97-AF65-F5344CB8AC3E}">
        <p14:creationId xmlns:p14="http://schemas.microsoft.com/office/powerpoint/2010/main" val="329028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0" y="788847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 smtClean="0"/>
              <a:t>Issues</a:t>
            </a:r>
            <a:endParaRPr lang="en-US" b="1" dirty="0"/>
          </a:p>
          <a:p>
            <a:pPr lvl="1"/>
            <a:r>
              <a:rPr lang="en-US" dirty="0" smtClean="0"/>
              <a:t>Pedestrians </a:t>
            </a:r>
            <a:r>
              <a:rPr lang="en-US" dirty="0"/>
              <a:t>are forced to wait, enter and leave the bus in the middle of the street</a:t>
            </a:r>
          </a:p>
          <a:p>
            <a:pPr lvl="1"/>
            <a:r>
              <a:rPr lang="en-US" dirty="0" smtClean="0"/>
              <a:t>Turning </a:t>
            </a:r>
            <a:r>
              <a:rPr lang="en-US" dirty="0"/>
              <a:t>vehicles weave through the bus stop to make turns or get around a bus</a:t>
            </a:r>
            <a:endParaRPr lang="en-US" dirty="0" smtClean="0"/>
          </a:p>
          <a:p>
            <a:pPr lvl="1"/>
            <a:r>
              <a:rPr lang="en-US" dirty="0" smtClean="0"/>
              <a:t>Columns block cars’ visibility of pedestrians</a:t>
            </a:r>
          </a:p>
          <a:p>
            <a:pPr lvl="1"/>
            <a:r>
              <a:rPr lang="en-US" dirty="0" smtClean="0"/>
              <a:t>Yellow columns serve as bus stops but no bus stop signs at some locations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7"/>
          <a:stretch/>
        </p:blipFill>
        <p:spPr>
          <a:xfrm>
            <a:off x="6248400" y="3645588"/>
            <a:ext cx="5943600" cy="274491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28"/>
          <a:stretch/>
        </p:blipFill>
        <p:spPr>
          <a:xfrm>
            <a:off x="-6417" y="3648965"/>
            <a:ext cx="5943600" cy="27439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err="1" smtClean="0"/>
              <a:t>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6417" y="6144297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Westchester Ave @ 163 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48400" y="6142162"/>
            <a:ext cx="1828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Westchester Ave @ 163 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283" y="5426389"/>
            <a:ext cx="1181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Vehicles in the Service Lane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5508277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Passenger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31080" y="6091676"/>
            <a:ext cx="914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Passenger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786927" y="5557386"/>
            <a:ext cx="91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Yellow Column without Bus Stop Sign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0068612" y="4760534"/>
            <a:ext cx="754410" cy="1603597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3326"/>
            <a:ext cx="5943600" cy="27432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-6418" y="3287040"/>
            <a:ext cx="22162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Southern Blvd @ Jennings St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95202" y="2928612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Bus Stop in the Middle of the Street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537989" y="788847"/>
            <a:ext cx="754410" cy="1914008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273391" y="914400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Columns Block Cars’ Visibility of Pedestrians</a:t>
            </a:r>
            <a:endParaRPr 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61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895"/>
            <a:ext cx="5943600" cy="27432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5" y="3634842"/>
            <a:ext cx="59436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err="1" smtClean="0"/>
              <a:t>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DOT Bus Stops under the </a:t>
            </a:r>
            <a:r>
              <a:rPr lang="en-US" b="1" dirty="0" err="1"/>
              <a:t>Els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http://</a:t>
            </a:r>
            <a:r>
              <a:rPr lang="en-US" dirty="0" smtClean="0">
                <a:hlinkClick r:id="rId4"/>
              </a:rPr>
              <a:t>www.nyc.gov/html/dot/html/pedestrians/safertstransit.shtml#bus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6131821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@ Freeman St (2014)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90800" y="5414898"/>
            <a:ext cx="152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Safer Bus Stop with Closed </a:t>
            </a:r>
            <a:r>
              <a:rPr lang="en-US" sz="1000" b="1" dirty="0" smtClean="0">
                <a:solidFill>
                  <a:srgbClr val="FFFF00"/>
                </a:solidFill>
              </a:rPr>
              <a:t>Service and Parking Lanes</a:t>
            </a:r>
            <a:endParaRPr lang="en-US" sz="1000" b="1" dirty="0">
              <a:solidFill>
                <a:srgbClr val="FFFF00"/>
              </a:solidFill>
            </a:endParaRPr>
          </a:p>
        </p:txBody>
      </p:sp>
      <p:sp>
        <p:nvSpPr>
          <p:cNvPr id="16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5943600" y="788847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 smtClean="0"/>
              <a:t>Opportunities</a:t>
            </a:r>
            <a:endParaRPr lang="en-US" b="1" dirty="0"/>
          </a:p>
          <a:p>
            <a:pPr lvl="1"/>
            <a:r>
              <a:rPr lang="en-US" dirty="0" smtClean="0"/>
              <a:t>Close </a:t>
            </a:r>
            <a:r>
              <a:rPr lang="en-US" dirty="0"/>
              <a:t>outer lanes or </a:t>
            </a:r>
            <a:r>
              <a:rPr lang="en-US" dirty="0" smtClean="0"/>
              <a:t>add </a:t>
            </a:r>
            <a:r>
              <a:rPr lang="en-US" dirty="0"/>
              <a:t>pedestrian island </a:t>
            </a:r>
            <a:r>
              <a:rPr lang="en-US" dirty="0" smtClean="0"/>
              <a:t>at </a:t>
            </a:r>
            <a:r>
              <a:rPr lang="en-US" dirty="0"/>
              <a:t>the bus </a:t>
            </a:r>
            <a:r>
              <a:rPr lang="en-US" dirty="0" smtClean="0"/>
              <a:t>stops (DOT Bus Stops under the </a:t>
            </a:r>
            <a:r>
              <a:rPr lang="en-US" dirty="0" err="1" smtClean="0"/>
              <a:t>Els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Pedestrian safety improvement throughout the corridor</a:t>
            </a:r>
          </a:p>
          <a:p>
            <a:pPr lvl="1"/>
            <a:r>
              <a:rPr lang="en-US" dirty="0"/>
              <a:t>Install street furniture at the bus stops under the </a:t>
            </a:r>
            <a:r>
              <a:rPr lang="en-US" dirty="0" err="1"/>
              <a:t>els</a:t>
            </a:r>
            <a:endParaRPr lang="en-US" dirty="0"/>
          </a:p>
          <a:p>
            <a:pPr lvl="1"/>
            <a:r>
              <a:rPr lang="en-US" dirty="0" smtClean="0"/>
              <a:t>Potential bike lanes (close the current service lanes)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0" y="3289874"/>
            <a:ext cx="2819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chemeClr val="bg1"/>
                </a:solidFill>
              </a:rPr>
              <a:t>Southern Blvd @ Freeman St (</a:t>
            </a:r>
            <a:r>
              <a:rPr lang="en-US" sz="1000" b="1" dirty="0" smtClean="0">
                <a:solidFill>
                  <a:schemeClr val="bg1"/>
                </a:solidFill>
              </a:rPr>
              <a:t>2011)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30889" y="4803217"/>
            <a:ext cx="626511" cy="759384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45137" y="4704470"/>
            <a:ext cx="12586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>
                <a:solidFill>
                  <a:srgbClr val="FFFF00"/>
                </a:solidFill>
              </a:rPr>
              <a:t>Street Furniture at the Bus Stop under the 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173139" y="4648200"/>
            <a:ext cx="5867384" cy="1744120"/>
            <a:chOff x="6173139" y="4648200"/>
            <a:chExt cx="5486400" cy="1630870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282"/>
            <a:stretch/>
          </p:blipFill>
          <p:spPr>
            <a:xfrm>
              <a:off x="6173139" y="4648200"/>
              <a:ext cx="5486400" cy="1627125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6595060" y="6024110"/>
              <a:ext cx="4595815" cy="232880"/>
            </a:xfrm>
            <a:prstGeom prst="rect">
              <a:avLst/>
            </a:prstGeom>
            <a:solidFill>
              <a:srgbClr val="D8D4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6548263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7181852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472363" y="600745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153400" y="600745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8891585" y="600745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7031938" y="5998106"/>
              <a:ext cx="60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6’</a:t>
              </a:r>
            </a:p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Bike Lane</a:t>
              </a:r>
              <a:endParaRPr lang="en-US" sz="600" b="1" dirty="0">
                <a:latin typeface="Calibri" panose="020F050202020403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48263" y="5998894"/>
              <a:ext cx="638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13’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Sidewalk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153399" y="6002071"/>
              <a:ext cx="7381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15’</a:t>
              </a:r>
            </a:p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Travel Lane</a:t>
              </a:r>
              <a:endParaRPr lang="en-US" sz="600" b="1" dirty="0">
                <a:latin typeface="Calibri" panose="020F0502020204030204" pitchFamily="34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378267" y="5994361"/>
              <a:ext cx="440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5’</a:t>
              </a:r>
            </a:p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Buffer</a:t>
              </a:r>
              <a:endParaRPr lang="en-US" sz="600" b="1" dirty="0">
                <a:latin typeface="Calibri" panose="020F0502020204030204" pitchFamily="34" charset="0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7720015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615084" y="5998894"/>
              <a:ext cx="638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9’</a:t>
              </a:r>
              <a:endParaRPr lang="en-US" sz="600" b="1" dirty="0">
                <a:latin typeface="Calibri" panose="020F0502020204030204" pitchFamily="34" charset="0"/>
              </a:endParaRPr>
            </a:p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Parking Lane</a:t>
              </a:r>
              <a:endParaRPr lang="en-US" sz="600" b="1" dirty="0">
                <a:latin typeface="Calibri" panose="020F0502020204030204" pitchFamily="34" charset="0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9625015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0058400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0301289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0591800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1234741" y="6007674"/>
              <a:ext cx="0" cy="26765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8887514" y="6002071"/>
              <a:ext cx="7381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15’</a:t>
              </a:r>
            </a:p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Travel Lane</a:t>
              </a:r>
              <a:endParaRPr lang="en-US" sz="600" b="1" dirty="0">
                <a:latin typeface="Calibri" panose="020F0502020204030204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9525664" y="5998894"/>
              <a:ext cx="638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9’</a:t>
              </a:r>
              <a:endParaRPr lang="en-US" sz="600" b="1" dirty="0">
                <a:latin typeface="Calibri" panose="020F0502020204030204" pitchFamily="34" charset="0"/>
              </a:endParaRPr>
            </a:p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Parking Lane</a:t>
              </a:r>
              <a:endParaRPr lang="en-US" sz="600" b="1" dirty="0">
                <a:latin typeface="Calibri" panose="020F0502020204030204" pitchFamily="34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9956272" y="5994361"/>
              <a:ext cx="44082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5’</a:t>
              </a:r>
            </a:p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Buffer</a:t>
              </a:r>
              <a:endParaRPr lang="en-US" sz="600" b="1" dirty="0">
                <a:latin typeface="Calibri" panose="020F0502020204030204" pitchFamily="34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10152969" y="5998106"/>
              <a:ext cx="60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6’</a:t>
              </a:r>
            </a:p>
            <a:p>
              <a:pPr algn="ctr"/>
              <a:r>
                <a:rPr lang="en-US" sz="600" b="1" dirty="0" smtClean="0">
                  <a:latin typeface="Calibri" panose="020F0502020204030204" pitchFamily="34" charset="0"/>
                </a:rPr>
                <a:t>Bike Lane</a:t>
              </a:r>
              <a:endParaRPr lang="en-US" sz="600" b="1" dirty="0">
                <a:latin typeface="Calibri" panose="020F0502020204030204" pitchFamily="34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0591298" y="5998894"/>
              <a:ext cx="63835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13’</a:t>
              </a:r>
            </a:p>
            <a:p>
              <a:pPr algn="ctr"/>
              <a:r>
                <a:rPr lang="en-US" sz="600" b="1" dirty="0">
                  <a:latin typeface="Calibri" panose="020F0502020204030204" pitchFamily="34" charset="0"/>
                </a:rPr>
                <a:t>Sidewalk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178888" y="4397974"/>
            <a:ext cx="28889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/>
              <a:t>Bike Lanes under the </a:t>
            </a:r>
            <a:r>
              <a:rPr lang="en-US" sz="1000" b="1" dirty="0" err="1" smtClean="0"/>
              <a:t>Els</a:t>
            </a:r>
            <a:endParaRPr lang="en-US" sz="1000" b="1" dirty="0"/>
          </a:p>
        </p:txBody>
      </p:sp>
      <p:sp>
        <p:nvSpPr>
          <p:cNvPr id="13" name="Freeform 12"/>
          <p:cNvSpPr/>
          <p:nvPr/>
        </p:nvSpPr>
        <p:spPr>
          <a:xfrm>
            <a:off x="433388" y="5395913"/>
            <a:ext cx="5491162" cy="962025"/>
          </a:xfrm>
          <a:custGeom>
            <a:avLst/>
            <a:gdLst>
              <a:gd name="connsiteX0" fmla="*/ 5491162 w 5491162"/>
              <a:gd name="connsiteY0" fmla="*/ 962025 h 962025"/>
              <a:gd name="connsiteX1" fmla="*/ 5491162 w 5491162"/>
              <a:gd name="connsiteY1" fmla="*/ 962025 h 962025"/>
              <a:gd name="connsiteX2" fmla="*/ 5414962 w 5491162"/>
              <a:gd name="connsiteY2" fmla="*/ 947737 h 962025"/>
              <a:gd name="connsiteX3" fmla="*/ 90487 w 5491162"/>
              <a:gd name="connsiteY3" fmla="*/ 257175 h 962025"/>
              <a:gd name="connsiteX4" fmla="*/ 0 w 5491162"/>
              <a:gd name="connsiteY4" fmla="*/ 200025 h 962025"/>
              <a:gd name="connsiteX5" fmla="*/ 47625 w 5491162"/>
              <a:gd name="connsiteY5" fmla="*/ 152400 h 962025"/>
              <a:gd name="connsiteX6" fmla="*/ 142875 w 5491162"/>
              <a:gd name="connsiteY6" fmla="*/ 123825 h 962025"/>
              <a:gd name="connsiteX7" fmla="*/ 747712 w 5491162"/>
              <a:gd name="connsiteY7" fmla="*/ 0 h 962025"/>
              <a:gd name="connsiteX8" fmla="*/ 747712 w 5491162"/>
              <a:gd name="connsiteY8" fmla="*/ 0 h 962025"/>
              <a:gd name="connsiteX9" fmla="*/ 747712 w 5491162"/>
              <a:gd name="connsiteY9" fmla="*/ 0 h 962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91162" h="962025">
                <a:moveTo>
                  <a:pt x="5491162" y="962025"/>
                </a:moveTo>
                <a:lnTo>
                  <a:pt x="5491162" y="962025"/>
                </a:lnTo>
                <a:lnTo>
                  <a:pt x="5414962" y="947737"/>
                </a:lnTo>
                <a:lnTo>
                  <a:pt x="90487" y="257175"/>
                </a:lnTo>
                <a:lnTo>
                  <a:pt x="0" y="200025"/>
                </a:lnTo>
                <a:lnTo>
                  <a:pt x="47625" y="152400"/>
                </a:lnTo>
                <a:lnTo>
                  <a:pt x="142875" y="123825"/>
                </a:lnTo>
                <a:lnTo>
                  <a:pt x="747712" y="0"/>
                </a:lnTo>
                <a:lnTo>
                  <a:pt x="747712" y="0"/>
                </a:lnTo>
                <a:lnTo>
                  <a:pt x="747712" y="0"/>
                </a:lnTo>
              </a:path>
            </a:pathLst>
          </a:custGeom>
          <a:noFill/>
          <a:ln w="190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874471" y="2718428"/>
            <a:ext cx="1487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Dangerous Bus Stop/</a:t>
            </a:r>
          </a:p>
          <a:p>
            <a:pPr algn="ctr"/>
            <a:r>
              <a:rPr lang="en-US" sz="1000" b="1" dirty="0" smtClean="0">
                <a:solidFill>
                  <a:srgbClr val="FFFF00"/>
                </a:solidFill>
              </a:rPr>
              <a:t>Service Lane</a:t>
            </a:r>
            <a:endParaRPr lang="en-US" sz="1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85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086539" y="0"/>
            <a:ext cx="5105462" cy="6603949"/>
            <a:chOff x="669695" y="553709"/>
            <a:chExt cx="4603053" cy="595407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695" y="553709"/>
              <a:ext cx="4603053" cy="5954079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548424" y="3551807"/>
              <a:ext cx="10668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Southern </a:t>
              </a:r>
              <a:r>
                <a:rPr lang="en-US" sz="1000" b="1" dirty="0"/>
                <a:t>Blvd @ Freeman St </a:t>
              </a:r>
              <a:r>
                <a:rPr lang="en-US" sz="1000" b="1" dirty="0" smtClean="0"/>
                <a:t>(Southbound)</a:t>
              </a:r>
              <a:endParaRPr lang="en-US" sz="1000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72051" y="2381691"/>
              <a:ext cx="1007098" cy="499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Southern </a:t>
              </a:r>
              <a:r>
                <a:rPr lang="en-US" sz="1000" b="1" dirty="0"/>
                <a:t>Blvd @ Boston Rd @ 174 St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15224" y="5536459"/>
              <a:ext cx="1198316" cy="3607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 smtClean="0"/>
                <a:t>Westchester </a:t>
              </a:r>
              <a:r>
                <a:rPr lang="en-US" sz="1000" b="1" dirty="0"/>
                <a:t>Ave @ Simpson St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2500924" y="3961713"/>
              <a:ext cx="228600" cy="11438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 flipV="1">
              <a:off x="2496955" y="5473920"/>
              <a:ext cx="212970" cy="12507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3463563" y="2329319"/>
              <a:ext cx="209548" cy="10474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Under </a:t>
            </a:r>
            <a:r>
              <a:rPr lang="en-US" dirty="0"/>
              <a:t>the </a:t>
            </a:r>
            <a:r>
              <a:rPr lang="en-US" dirty="0" err="1" smtClean="0"/>
              <a:t>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b="1" dirty="0"/>
              <a:t>DOT Bus Stops under the </a:t>
            </a:r>
            <a:r>
              <a:rPr lang="en-US" b="1" dirty="0" err="1"/>
              <a:t>Els</a:t>
            </a:r>
            <a:r>
              <a:rPr lang="en-US" b="1" dirty="0"/>
              <a:t>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www.nyc.gov/html/dot/html/pedestrians/safertstransit.shtml#bus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3" name="Text Placeholder 38"/>
          <p:cNvSpPr>
            <a:spLocks noGrp="1"/>
          </p:cNvSpPr>
          <p:nvPr>
            <p:ph type="body" sz="quarter" idx="15"/>
          </p:nvPr>
        </p:nvSpPr>
        <p:spPr>
          <a:xfrm>
            <a:off x="0" y="788847"/>
            <a:ext cx="6248400" cy="6069153"/>
          </a:xfrm>
        </p:spPr>
        <p:txBody>
          <a:bodyPr vert="horz" lIns="182880" tIns="0" rIns="182880" bIns="0" rtlCol="0">
            <a:noAutofit/>
          </a:bodyPr>
          <a:lstStyle/>
          <a:p>
            <a:r>
              <a:rPr lang="en-US" b="1" dirty="0"/>
              <a:t>DOT Bus Stops </a:t>
            </a:r>
            <a:r>
              <a:rPr lang="en-US" b="1" dirty="0" smtClean="0"/>
              <a:t>Under </a:t>
            </a:r>
            <a:r>
              <a:rPr lang="en-US" b="1" dirty="0"/>
              <a:t>the </a:t>
            </a:r>
            <a:r>
              <a:rPr lang="en-US" b="1" dirty="0" err="1"/>
              <a:t>Els</a:t>
            </a:r>
            <a:r>
              <a:rPr lang="en-US" b="1" dirty="0"/>
              <a:t> </a:t>
            </a:r>
            <a:r>
              <a:rPr lang="en-US" b="1" dirty="0" smtClean="0"/>
              <a:t>Projects</a:t>
            </a:r>
            <a:endParaRPr lang="en-US" b="1" dirty="0"/>
          </a:p>
          <a:p>
            <a:pPr lvl="1"/>
            <a:r>
              <a:rPr lang="en-US" dirty="0" smtClean="0"/>
              <a:t>3 completed</a:t>
            </a:r>
          </a:p>
          <a:p>
            <a:pPr lvl="2"/>
            <a:r>
              <a:rPr lang="en-US" dirty="0" smtClean="0"/>
              <a:t>Southern </a:t>
            </a:r>
            <a:r>
              <a:rPr lang="en-US" dirty="0"/>
              <a:t>Blvd @ Freeman St (</a:t>
            </a:r>
            <a:r>
              <a:rPr lang="en-US" dirty="0" smtClean="0"/>
              <a:t>Southbound only)</a:t>
            </a:r>
          </a:p>
          <a:p>
            <a:pPr lvl="2"/>
            <a:r>
              <a:rPr lang="en-US" dirty="0" smtClean="0"/>
              <a:t>Westchester </a:t>
            </a:r>
            <a:r>
              <a:rPr lang="en-US" dirty="0"/>
              <a:t>Ave @ Simpson St </a:t>
            </a:r>
            <a:r>
              <a:rPr lang="en-US" dirty="0" smtClean="0"/>
              <a:t>(both directions)</a:t>
            </a:r>
          </a:p>
          <a:p>
            <a:pPr lvl="1"/>
            <a:r>
              <a:rPr lang="en-US" dirty="0" smtClean="0"/>
              <a:t>1 underway</a:t>
            </a:r>
            <a:endParaRPr lang="en-US" dirty="0"/>
          </a:p>
          <a:p>
            <a:pPr lvl="2"/>
            <a:r>
              <a:rPr lang="en-US" dirty="0"/>
              <a:t>Southern Blvd @ Boston Rd @ 174 St </a:t>
            </a:r>
            <a:r>
              <a:rPr lang="en-US" dirty="0" smtClean="0"/>
              <a:t>(construction will begin in Fall </a:t>
            </a:r>
            <a:r>
              <a:rPr lang="en-US" dirty="0"/>
              <a:t>2018 after DDC sewer and water main capital reconstruction)</a:t>
            </a:r>
          </a:p>
          <a:p>
            <a:pPr lvl="1"/>
            <a:r>
              <a:rPr lang="en-US" dirty="0"/>
              <a:t>17 </a:t>
            </a:r>
            <a:r>
              <a:rPr lang="en-US" dirty="0" smtClean="0"/>
              <a:t>potential</a:t>
            </a:r>
          </a:p>
          <a:p>
            <a:pPr lvl="2"/>
            <a:r>
              <a:rPr lang="en-US" dirty="0" smtClean="0"/>
              <a:t>17 more similar bus </a:t>
            </a:r>
            <a:r>
              <a:rPr lang="en-US" dirty="0"/>
              <a:t>stops within the study </a:t>
            </a:r>
            <a:r>
              <a:rPr lang="en-US" dirty="0" smtClean="0"/>
              <a:t>area (possibly be funded by NDF)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865821"/>
            <a:ext cx="6916535" cy="25119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0" y="6131821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Before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52825" y="6131821"/>
            <a:ext cx="685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chemeClr val="bg1"/>
                </a:solidFill>
              </a:rPr>
              <a:t>After</a:t>
            </a:r>
            <a:endParaRPr lang="en-US" sz="10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3619284"/>
            <a:ext cx="6705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0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Example of Pedestrian Islands for Bus Stops under the </a:t>
            </a:r>
            <a:r>
              <a:rPr lang="en-US" dirty="0" err="1" smtClean="0">
                <a:solidFill>
                  <a:schemeClr val="tx1"/>
                </a:solidFill>
              </a:rPr>
              <a:t>Els</a:t>
            </a:r>
            <a:r>
              <a:rPr lang="en-US" dirty="0" smtClean="0">
                <a:solidFill>
                  <a:schemeClr val="tx1"/>
                </a:solidFill>
              </a:rPr>
              <a:t> at 86th </a:t>
            </a:r>
            <a:r>
              <a:rPr lang="en-US" dirty="0">
                <a:solidFill>
                  <a:schemeClr val="tx1"/>
                </a:solidFill>
              </a:rPr>
              <a:t>and Bay </a:t>
            </a:r>
            <a:r>
              <a:rPr lang="en-US" dirty="0" smtClean="0">
                <a:solidFill>
                  <a:schemeClr val="tx1"/>
                </a:solidFill>
              </a:rPr>
              <a:t>Parkway in Brooklyn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73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5&quot;&gt;&lt;elem m_fUsage=&quot;7.14469714221855940000E+000&quot;&gt;&lt;m_msothmcolidx val=&quot;0&quot;/&gt;&lt;m_rgb r=&quot;C0&quot; g=&quot;50&quot; b=&quot;46&quot;/&gt;&lt;m_nBrightness val=&quot;0&quot;/&gt;&lt;/elem&gt;&lt;elem m_fUsage=&quot;1.64989952002909560000E+000&quot;&gt;&lt;m_msothmcolidx val=&quot;0&quot;/&gt;&lt;m_rgb r=&quot;FF&quot; g=&quot;C0&quot; b=&quot;00&quot;/&gt;&lt;m_nBrightness val=&quot;0&quot;/&gt;&lt;/elem&gt;&lt;elem m_fUsage=&quot;1.18005658274236520000E+000&quot;&gt;&lt;m_msothmcolidx val=&quot;0&quot;/&gt;&lt;m_rgb r=&quot;70&quot; g=&quot;AD&quot; b=&quot;47&quot;/&gt;&lt;m_nBrightness val=&quot;0&quot;/&gt;&lt;/elem&gt;&lt;elem m_fUsage=&quot;1.59849711762873640000E-002&quot;&gt;&lt;m_msothmcolidx val=&quot;0&quot;/&gt;&lt;m_rgb r=&quot;4F&quot; g=&quot;62&quot; b=&quot;28&quot;/&gt;&lt;m_nBrightness val=&quot;0&quot;/&gt;&lt;/elem&gt;&lt;elem m_fUsage=&quot;8.42132274670922760000E-003&quot;&gt;&lt;m_msothmcolidx val=&quot;0&quot;/&gt;&lt;m_rgb r=&quot;C0&quot; g=&quot;00&quot; b=&quot;0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MEKKOFORMATS" val="&lt;MekkoFormats&gt;&lt;NumberFormat DecimalSeparator=&quot;.&quot; ThousandSeparator=&quot;,&quot; NegativeNumberFormat=&quot;1&quot; /&gt;&lt;Font&gt;&lt;Output_Font_Name Default=&quot;Verdana&quot; UsePPTTheme=&quot;True&quot; /&gt;&lt;/Font&gt;&lt;/MekkoFormats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CP PPT Template (Letter)">
  <a:themeElements>
    <a:clrScheme name="DCP Color Palette">
      <a:dk1>
        <a:srgbClr val="000000"/>
      </a:dk1>
      <a:lt1>
        <a:sysClr val="window" lastClr="FFFFFF"/>
      </a:lt1>
      <a:dk2>
        <a:srgbClr val="EDA471"/>
      </a:dk2>
      <a:lt2>
        <a:srgbClr val="EB212F"/>
      </a:lt2>
      <a:accent1>
        <a:srgbClr val="13527B"/>
      </a:accent1>
      <a:accent2>
        <a:srgbClr val="00B0F0"/>
      </a:accent2>
      <a:accent3>
        <a:srgbClr val="92D050"/>
      </a:accent3>
      <a:accent4>
        <a:srgbClr val="FFC000"/>
      </a:accent4>
      <a:accent5>
        <a:srgbClr val="DB691B"/>
      </a:accent5>
      <a:accent6>
        <a:srgbClr val="7030A0"/>
      </a:accent6>
      <a:hlink>
        <a:srgbClr val="1B83CB"/>
      </a:hlink>
      <a:folHlink>
        <a:srgbClr val="C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CP PowerPoint Template_Letter_vTested" id="{7EAD8072-8799-4D6B-A95F-0C925DE47716}" vid="{D8401CD1-AFB0-4FD9-BC64-2626DEEF22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22922</TotalTime>
  <Words>4956</Words>
  <Application>Microsoft Office PowerPoint</Application>
  <PresentationFormat>Widescreen</PresentationFormat>
  <Paragraphs>1235</Paragraphs>
  <Slides>45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Wingdings</vt:lpstr>
      <vt:lpstr>DCP PPT Template (Letter)</vt:lpstr>
      <vt:lpstr>think-cell Slide</vt:lpstr>
      <vt:lpstr>Southern Boulevard TRANSPORTATION ISSUES &amp; OPPORTUNITIES</vt:lpstr>
      <vt:lpstr>Introduction</vt:lpstr>
      <vt:lpstr>Background</vt:lpstr>
      <vt:lpstr>Transportation Resources and Open Space</vt:lpstr>
      <vt:lpstr>Issues &amp; Opportunities</vt:lpstr>
      <vt:lpstr>Under the Els</vt:lpstr>
      <vt:lpstr>Under the Els</vt:lpstr>
      <vt:lpstr>Under the Els</vt:lpstr>
      <vt:lpstr>Under the Els</vt:lpstr>
      <vt:lpstr>Crotona Park – Connectivity</vt:lpstr>
      <vt:lpstr>Crotona Park – Louis Nine Blvd Connection</vt:lpstr>
      <vt:lpstr>Crotona Park – Louis Nine Blvd Connection</vt:lpstr>
      <vt:lpstr>Crotona Park – Louis Nine Blvd Connection</vt:lpstr>
      <vt:lpstr>Crotona Park – 174 St Connection</vt:lpstr>
      <vt:lpstr>Crotona Park – Crotona Ave @ Claremont Pkwy</vt:lpstr>
      <vt:lpstr>Crotona Park – Crotona Park East</vt:lpstr>
      <vt:lpstr>Pedestrian Realm – Southern Blvd BID</vt:lpstr>
      <vt:lpstr>Pedestrian Realm – Southern Blvd Retail Corridor</vt:lpstr>
      <vt:lpstr>Pedestrian Realm – Southern Blvd Retail Corridor</vt:lpstr>
      <vt:lpstr>Pedestrian Realm – Simpson St Triangle</vt:lpstr>
      <vt:lpstr>Pedestrian Realm – Southern Blvd BID (Monsignor Del Valle Square)</vt:lpstr>
      <vt:lpstr>Pedestrian Realm – Horseshoe Park Triangle</vt:lpstr>
      <vt:lpstr>Westchester Ave</vt:lpstr>
      <vt:lpstr>Westchester Ave – 163 St / Rev James A Polite Ave</vt:lpstr>
      <vt:lpstr>Westchester Ave – Southern Blvd</vt:lpstr>
      <vt:lpstr>Westchester Ave – Southern Blvd</vt:lpstr>
      <vt:lpstr>Westchester Ave – West Farms Rd Bus Terminal</vt:lpstr>
      <vt:lpstr>Westchester Ave – Hoe Ave</vt:lpstr>
      <vt:lpstr>Westchester Ave – Longfellow Ave / 167 St</vt:lpstr>
      <vt:lpstr>Westchester Ave – Longfellow Ave / 167 St</vt:lpstr>
      <vt:lpstr>Westchester Ave – Whitlock Ave</vt:lpstr>
      <vt:lpstr>Additional Opportunities – Cross Bronx Plaza</vt:lpstr>
      <vt:lpstr>Additional Opportunities – Intervale Ave</vt:lpstr>
      <vt:lpstr>Additional Opportunities – 167 St @ Vyse Ave @ West Farms Rd</vt:lpstr>
      <vt:lpstr>appendix existing conditions</vt:lpstr>
      <vt:lpstr>Land Use</vt:lpstr>
      <vt:lpstr>Commuting Characteristics (Residents)</vt:lpstr>
      <vt:lpstr>Subway</vt:lpstr>
      <vt:lpstr>Bus</vt:lpstr>
      <vt:lpstr>Transit Hub</vt:lpstr>
      <vt:lpstr>Bicycle</vt:lpstr>
      <vt:lpstr>Truck</vt:lpstr>
      <vt:lpstr>Vision Zero</vt:lpstr>
      <vt:lpstr>DOT Capital Projects</vt:lpstr>
      <vt:lpstr>Traffic Counts</vt:lpstr>
    </vt:vector>
  </TitlesOfParts>
  <Company>DCP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Yijun Ma</dc:creator>
  <cp:lastModifiedBy>马逸骏</cp:lastModifiedBy>
  <cp:revision>4709</cp:revision>
  <cp:lastPrinted>2016-10-31T17:57:02Z</cp:lastPrinted>
  <dcterms:created xsi:type="dcterms:W3CDTF">2016-08-30T14:31:26Z</dcterms:created>
  <dcterms:modified xsi:type="dcterms:W3CDTF">2016-12-19T03:38:25Z</dcterms:modified>
</cp:coreProperties>
</file>